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256" r:id="rId2"/>
    <p:sldId id="270" r:id="rId3"/>
    <p:sldId id="286" r:id="rId4"/>
    <p:sldId id="287" r:id="rId5"/>
    <p:sldId id="289" r:id="rId6"/>
    <p:sldId id="288" r:id="rId7"/>
    <p:sldId id="273" r:id="rId8"/>
    <p:sldId id="291" r:id="rId9"/>
    <p:sldId id="276" r:id="rId10"/>
    <p:sldId id="277" r:id="rId11"/>
    <p:sldId id="285" r:id="rId12"/>
    <p:sldId id="279" r:id="rId13"/>
    <p:sldId id="281" r:id="rId14"/>
    <p:sldId id="300" r:id="rId15"/>
    <p:sldId id="305" r:id="rId16"/>
    <p:sldId id="298" r:id="rId17"/>
    <p:sldId id="302" r:id="rId18"/>
    <p:sldId id="303" r:id="rId19"/>
  </p:sldIdLst>
  <p:sldSz cx="9144000" cy="6858000" type="screen4x3"/>
  <p:notesSz cx="6799263" cy="9929813"/>
  <p:custDataLst>
    <p:tags r:id="rId21"/>
  </p:custData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3ED"/>
    <a:srgbClr val="4C44EA"/>
    <a:srgbClr val="F0FDA1"/>
    <a:srgbClr val="ED8513"/>
    <a:srgbClr val="3D735B"/>
    <a:srgbClr val="66AE8D"/>
    <a:srgbClr val="FF5050"/>
    <a:srgbClr val="7DC7FF"/>
    <a:srgbClr val="FFE1F4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1100" autoAdjust="0"/>
  </p:normalViewPr>
  <p:slideViewPr>
    <p:cSldViewPr>
      <p:cViewPr>
        <p:scale>
          <a:sx n="107" d="100"/>
          <a:sy n="107" d="100"/>
        </p:scale>
        <p:origin x="-10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baseline="0">
                <a:effectLst/>
              </a:rPr>
              <a:t>Fallecidos 24h en vías interurbanas.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Diferencia acumulada</a:t>
            </a:r>
            <a:r>
              <a:rPr lang="en-US" baseline="0"/>
              <a:t> 2016/2015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5936065447983723E-2"/>
          <c:y val="0.13943716095160621"/>
          <c:w val="0.93419511921214526"/>
          <c:h val="0.68678659773945161"/>
        </c:manualLayout>
      </c:layout>
      <c:lineChart>
        <c:grouping val="standard"/>
        <c:varyColors val="0"/>
        <c:ser>
          <c:idx val="0"/>
          <c:order val="0"/>
          <c:tx>
            <c:strRef>
              <c:f>meses!$J$5</c:f>
              <c:strCache>
                <c:ptCount val="1"/>
                <c:pt idx="0">
                  <c:v>Acumulado</c:v>
                </c:pt>
              </c:strCache>
            </c:strRef>
          </c:tx>
          <c:spPr>
            <a:ln w="41275" cap="rnd">
              <a:solidFill>
                <a:srgbClr val="ED851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2401611504903218E-2"/>
                  <c:y val="-3.018120366917883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40-474A-B315-C18DC9B78E52}"/>
                </c:ext>
              </c:extLst>
            </c:dLbl>
            <c:dLbl>
              <c:idx val="11"/>
              <c:layout>
                <c:manualLayout>
                  <c:x val="-2.2401611504903218E-2"/>
                  <c:y val="-3.923556476993248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40-474A-B315-C18DC9B78E52}"/>
                </c:ext>
              </c:extLst>
            </c:dLbl>
            <c:spPr>
              <a:ln>
                <a:solidFill>
                  <a:srgbClr val="FF0000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meses!$A$6:$A$17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meses!$J$6:$J$17</c:f>
              <c:numCache>
                <c:formatCode>General</c:formatCode>
                <c:ptCount val="12"/>
                <c:pt idx="0">
                  <c:v>2</c:v>
                </c:pt>
                <c:pt idx="1">
                  <c:v>7</c:v>
                </c:pt>
                <c:pt idx="2">
                  <c:v>27</c:v>
                </c:pt>
                <c:pt idx="3">
                  <c:v>38</c:v>
                </c:pt>
                <c:pt idx="4">
                  <c:v>22</c:v>
                </c:pt>
                <c:pt idx="5">
                  <c:v>40</c:v>
                </c:pt>
                <c:pt idx="6">
                  <c:v>51</c:v>
                </c:pt>
                <c:pt idx="7">
                  <c:v>68</c:v>
                </c:pt>
                <c:pt idx="8">
                  <c:v>43</c:v>
                </c:pt>
                <c:pt idx="9">
                  <c:v>44</c:v>
                </c:pt>
                <c:pt idx="10">
                  <c:v>36</c:v>
                </c:pt>
                <c:pt idx="11">
                  <c:v>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40-474A-B315-C18DC9B78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697088"/>
        <c:axId val="64697856"/>
      </c:lineChart>
      <c:catAx>
        <c:axId val="6469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697856"/>
        <c:crosses val="autoZero"/>
        <c:auto val="1"/>
        <c:lblAlgn val="ctr"/>
        <c:lblOffset val="100"/>
        <c:noMultiLvlLbl val="0"/>
      </c:catAx>
      <c:valAx>
        <c:axId val="6469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697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103142512591331E-2"/>
          <c:y val="7.5673927968117505E-2"/>
          <c:w val="0.80006644439715302"/>
          <c:h val="0.62957908522984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5015015015015015E-3"/>
                  <c:y val="2.261144773087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4C-4EF8-9E7A-E8551A20E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Bicicleta</c:v>
                </c:pt>
                <c:pt idx="1">
                  <c:v>Ciclomotor</c:v>
                </c:pt>
                <c:pt idx="2">
                  <c:v>Motocicleta</c:v>
                </c:pt>
                <c:pt idx="3">
                  <c:v>Turismo</c:v>
                </c:pt>
                <c:pt idx="4">
                  <c:v>Furgoneta</c:v>
                </c:pt>
                <c:pt idx="5">
                  <c:v>Camion &lt;3.500</c:v>
                </c:pt>
                <c:pt idx="6">
                  <c:v>Camion &gt;3.500</c:v>
                </c:pt>
                <c:pt idx="7">
                  <c:v>Autobus</c:v>
                </c:pt>
                <c:pt idx="8">
                  <c:v>Peatón</c:v>
                </c:pt>
                <c:pt idx="9">
                  <c:v>Otros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43</c:v>
                </c:pt>
                <c:pt idx="1">
                  <c:v>27</c:v>
                </c:pt>
                <c:pt idx="2">
                  <c:v>224</c:v>
                </c:pt>
                <c:pt idx="3">
                  <c:v>570</c:v>
                </c:pt>
                <c:pt idx="4">
                  <c:v>69</c:v>
                </c:pt>
                <c:pt idx="5">
                  <c:v>7</c:v>
                </c:pt>
                <c:pt idx="6">
                  <c:v>53</c:v>
                </c:pt>
                <c:pt idx="7">
                  <c:v>2</c:v>
                </c:pt>
                <c:pt idx="8">
                  <c:v>113</c:v>
                </c:pt>
                <c:pt idx="9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4C-4EF8-9E7A-E8551A20E5A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66AE8D"/>
                        </a:solidFill>
                      </a:rPr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4C-4EF8-9E7A-E8551A20E5A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66AE8D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12012012012012E-2"/>
                  <c:y val="2.2611447730878907E-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66AE8D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4C-4EF8-9E7A-E8551A20E5A6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66AE8D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66AE8D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Bicicleta</c:v>
                </c:pt>
                <c:pt idx="1">
                  <c:v>Ciclomotor</c:v>
                </c:pt>
                <c:pt idx="2">
                  <c:v>Motocicleta</c:v>
                </c:pt>
                <c:pt idx="3">
                  <c:v>Turismo</c:v>
                </c:pt>
                <c:pt idx="4">
                  <c:v>Furgoneta</c:v>
                </c:pt>
                <c:pt idx="5">
                  <c:v>Camion &lt;3.500</c:v>
                </c:pt>
                <c:pt idx="6">
                  <c:v>Camion &gt;3.500</c:v>
                </c:pt>
                <c:pt idx="7">
                  <c:v>Autobus</c:v>
                </c:pt>
                <c:pt idx="8">
                  <c:v>Peatón</c:v>
                </c:pt>
                <c:pt idx="9">
                  <c:v>Otros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33</c:v>
                </c:pt>
                <c:pt idx="1">
                  <c:v>21</c:v>
                </c:pt>
                <c:pt idx="2">
                  <c:v>214</c:v>
                </c:pt>
                <c:pt idx="3">
                  <c:v>604</c:v>
                </c:pt>
                <c:pt idx="4">
                  <c:v>58</c:v>
                </c:pt>
                <c:pt idx="5">
                  <c:v>17</c:v>
                </c:pt>
                <c:pt idx="6">
                  <c:v>49</c:v>
                </c:pt>
                <c:pt idx="7">
                  <c:v>18</c:v>
                </c:pt>
                <c:pt idx="8">
                  <c:v>118</c:v>
                </c:pt>
                <c:pt idx="9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D4C-4EF8-9E7A-E8551A20E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223488"/>
        <c:axId val="146225024"/>
      </c:barChart>
      <c:catAx>
        <c:axId val="14622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ES"/>
          </a:p>
        </c:txPr>
        <c:crossAx val="146225024"/>
        <c:crosses val="autoZero"/>
        <c:auto val="1"/>
        <c:lblAlgn val="ctr"/>
        <c:lblOffset val="100"/>
        <c:noMultiLvlLbl val="0"/>
      </c:catAx>
      <c:valAx>
        <c:axId val="14622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22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68610342626087"/>
          <c:y val="0.30800868991764446"/>
          <c:w val="9.6304887564730088E-2"/>
          <c:h val="0.117167536940339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2015</c:v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Lbls>
            <c:dLbl>
              <c:idx val="4"/>
              <c:layout>
                <c:manualLayout>
                  <c:x val="-1.37457044673539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1A-4972-BC7C-BD65C86C254B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Edad!$A$4:$A$12</c:f>
              <c:strCache>
                <c:ptCount val="9"/>
                <c:pt idx="0">
                  <c:v>Hasta 14 </c:v>
                </c:pt>
                <c:pt idx="1">
                  <c:v>De 15 a 24</c:v>
                </c:pt>
                <c:pt idx="2">
                  <c:v>De 25 a 34 </c:v>
                </c:pt>
                <c:pt idx="3">
                  <c:v>De 35 a 44 </c:v>
                </c:pt>
                <c:pt idx="4">
                  <c:v>De 45 a 54</c:v>
                </c:pt>
                <c:pt idx="5">
                  <c:v>De 55 a 64 </c:v>
                </c:pt>
                <c:pt idx="6">
                  <c:v>De 65 a 74</c:v>
                </c:pt>
                <c:pt idx="7">
                  <c:v>De 75 a 84 </c:v>
                </c:pt>
                <c:pt idx="8">
                  <c:v>Más de 84 </c:v>
                </c:pt>
              </c:strCache>
            </c:strRef>
          </c:cat>
          <c:val>
            <c:numRef>
              <c:f>Edad!$Q$4:$Q$12</c:f>
              <c:numCache>
                <c:formatCode>#,##0;\(#,##0\)</c:formatCode>
                <c:ptCount val="9"/>
                <c:pt idx="0">
                  <c:v>19</c:v>
                </c:pt>
                <c:pt idx="1">
                  <c:v>114</c:v>
                </c:pt>
                <c:pt idx="2">
                  <c:v>187</c:v>
                </c:pt>
                <c:pt idx="3">
                  <c:v>217</c:v>
                </c:pt>
                <c:pt idx="4">
                  <c:v>187</c:v>
                </c:pt>
                <c:pt idx="5">
                  <c:v>143</c:v>
                </c:pt>
                <c:pt idx="6">
                  <c:v>130</c:v>
                </c:pt>
                <c:pt idx="7">
                  <c:v>106</c:v>
                </c:pt>
                <c:pt idx="8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A-4972-BC7C-BD65C86C254B}"/>
            </c:ext>
          </c:extLst>
        </c:ser>
        <c:ser>
          <c:idx val="1"/>
          <c:order val="1"/>
          <c:tx>
            <c:v>2016</c:v>
          </c:tx>
          <c:spPr>
            <a:solidFill>
              <a:srgbClr val="FF9933"/>
            </a:solidFill>
            <a:ln w="25400">
              <a:noFill/>
            </a:ln>
          </c:spPr>
          <c:invertIfNegative val="0"/>
          <c:dLbls>
            <c:dLbl>
              <c:idx val="2"/>
              <c:layout>
                <c:manualLayout>
                  <c:x val="9.1638029782359683E-3"/>
                  <c:y val="-3.362332673093580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A-4972-BC7C-BD65C86C254B}"/>
                </c:ext>
              </c:extLst>
            </c:dLbl>
            <c:dLbl>
              <c:idx val="3"/>
              <c:layout>
                <c:manualLayout>
                  <c:x val="9.1638029782358833E-3"/>
                  <c:y val="-7.33608330555827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A-4972-BC7C-BD65C86C254B}"/>
                </c:ext>
              </c:extLst>
            </c:dLbl>
            <c:dLbl>
              <c:idx val="7"/>
              <c:layout>
                <c:manualLayout>
                  <c:x val="1.145475372279495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1A-4972-BC7C-BD65C86C254B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Edad!$A$4:$A$12</c:f>
              <c:strCache>
                <c:ptCount val="9"/>
                <c:pt idx="0">
                  <c:v>Hasta 14 </c:v>
                </c:pt>
                <c:pt idx="1">
                  <c:v>De 15 a 24</c:v>
                </c:pt>
                <c:pt idx="2">
                  <c:v>De 25 a 34 </c:v>
                </c:pt>
                <c:pt idx="3">
                  <c:v>De 35 a 44 </c:v>
                </c:pt>
                <c:pt idx="4">
                  <c:v>De 45 a 54</c:v>
                </c:pt>
                <c:pt idx="5">
                  <c:v>De 55 a 64 </c:v>
                </c:pt>
                <c:pt idx="6">
                  <c:v>De 65 a 74</c:v>
                </c:pt>
                <c:pt idx="7">
                  <c:v>De 75 a 84 </c:v>
                </c:pt>
                <c:pt idx="8">
                  <c:v>Más de 84 </c:v>
                </c:pt>
              </c:strCache>
            </c:strRef>
          </c:cat>
          <c:val>
            <c:numRef>
              <c:f>Edad!$R$4:$R$12</c:f>
              <c:numCache>
                <c:formatCode>#,##0;\(#,##0\)</c:formatCode>
                <c:ptCount val="9"/>
                <c:pt idx="0">
                  <c:v>19</c:v>
                </c:pt>
                <c:pt idx="1">
                  <c:v>128</c:v>
                </c:pt>
                <c:pt idx="2">
                  <c:v>165</c:v>
                </c:pt>
                <c:pt idx="3">
                  <c:v>216</c:v>
                </c:pt>
                <c:pt idx="4">
                  <c:v>225</c:v>
                </c:pt>
                <c:pt idx="5">
                  <c:v>153</c:v>
                </c:pt>
                <c:pt idx="6">
                  <c:v>107</c:v>
                </c:pt>
                <c:pt idx="7">
                  <c:v>98</c:v>
                </c:pt>
                <c:pt idx="8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1A-4972-BC7C-BD65C86C2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16800"/>
        <c:axId val="147118336"/>
      </c:barChart>
      <c:catAx>
        <c:axId val="14711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7118336"/>
        <c:crosses val="autoZero"/>
        <c:auto val="1"/>
        <c:lblAlgn val="ctr"/>
        <c:lblOffset val="100"/>
        <c:noMultiLvlLbl val="0"/>
      </c:catAx>
      <c:valAx>
        <c:axId val="14711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(#,##0\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71168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0.35077</cdr:x>
      <cdr:y>0.0641</cdr:y>
    </cdr:from>
    <cdr:to>
      <cdr:x>0.46996</cdr:x>
      <cdr:y>0.11538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966864" y="360040"/>
          <a:ext cx="100811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40000"/>
            <a:lumOff val="6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100" dirty="0"/>
            <a:t>34  más </a:t>
          </a:r>
          <a:r>
            <a:rPr lang="es-ES" dirty="0"/>
            <a:t>6%</a:t>
          </a:r>
          <a:endParaRPr lang="es-ES" sz="1100" dirty="0"/>
        </a:p>
      </cdr:txBody>
    </cdr:sp>
  </cdr:relSizeAnchor>
  <cdr:relSizeAnchor xmlns:cdr="http://schemas.openxmlformats.org/drawingml/2006/chartDrawing">
    <cdr:from>
      <cdr:x>0.72536</cdr:x>
      <cdr:y>0.48718</cdr:y>
    </cdr:from>
    <cdr:to>
      <cdr:x>0.819</cdr:x>
      <cdr:y>0.53846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6135216" y="2736304"/>
          <a:ext cx="792088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40000"/>
            <a:lumOff val="6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/>
            <a:t>5 </a:t>
          </a:r>
          <a:r>
            <a:rPr lang="es-ES" sz="1100" dirty="0"/>
            <a:t>más </a:t>
          </a:r>
          <a:r>
            <a:rPr lang="es-ES" dirty="0"/>
            <a:t>4%</a:t>
          </a:r>
          <a:endParaRPr lang="es-ES" sz="1100" dirty="0"/>
        </a:p>
      </cdr:txBody>
    </cdr:sp>
  </cdr:relSizeAnchor>
  <cdr:relSizeAnchor xmlns:cdr="http://schemas.openxmlformats.org/drawingml/2006/chartDrawing">
    <cdr:from>
      <cdr:x>0.48698</cdr:x>
      <cdr:y>0.60256</cdr:y>
    </cdr:from>
    <cdr:to>
      <cdr:x>0.5636</cdr:x>
      <cdr:y>0.65385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4118992" y="3384376"/>
          <a:ext cx="64807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40000"/>
            <a:lumOff val="6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/>
            <a:t>10 </a:t>
          </a:r>
          <a:r>
            <a:rPr lang="es-ES" sz="1100" dirty="0"/>
            <a:t>más</a:t>
          </a:r>
        </a:p>
      </cdr:txBody>
    </cdr:sp>
  </cdr:relSizeAnchor>
  <cdr:relSizeAnchor xmlns:cdr="http://schemas.openxmlformats.org/drawingml/2006/chartDrawing">
    <cdr:from>
      <cdr:x>0.64874</cdr:x>
      <cdr:y>0.60256</cdr:y>
    </cdr:from>
    <cdr:to>
      <cdr:x>0.72536</cdr:x>
      <cdr:y>0.65385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5487144" y="3384376"/>
          <a:ext cx="64807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40000"/>
            <a:lumOff val="6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/>
            <a:t>16 </a:t>
          </a:r>
          <a:r>
            <a:rPr lang="es-ES" sz="1100" dirty="0"/>
            <a:t>más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0.82292</cdr:x>
      <cdr:y>0.40191</cdr:y>
    </cdr:from>
    <cdr:to>
      <cdr:x>0.85417</cdr:x>
      <cdr:y>0.46541</cdr:y>
    </cdr:to>
    <cdr:cxnSp macro="">
      <cdr:nvCxnSpPr>
        <cdr:cNvPr id="2" name="Conector recto de flecha 1"/>
        <cdr:cNvCxnSpPr/>
      </cdr:nvCxnSpPr>
      <cdr:spPr bwMode="auto">
        <a:xfrm xmlns:a="http://schemas.openxmlformats.org/drawingml/2006/main">
          <a:off x="5688632" y="1823280"/>
          <a:ext cx="216024" cy="28803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00B05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0.15261</cdr:x>
      <cdr:y>0.87242</cdr:y>
    </cdr:from>
    <cdr:to>
      <cdr:x>0.27083</cdr:x>
      <cdr:y>0.92063</cdr:y>
    </cdr:to>
    <cdr:sp macro="" textlink="">
      <cdr:nvSpPr>
        <cdr:cNvPr id="3" name="2 Elipse"/>
        <cdr:cNvSpPr/>
      </cdr:nvSpPr>
      <cdr:spPr bwMode="auto">
        <a:xfrm xmlns:a="http://schemas.openxmlformats.org/drawingml/2006/main">
          <a:off x="1054968" y="3957726"/>
          <a:ext cx="817240" cy="21873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0.86797</cdr:x>
      <cdr:y>0.87302</cdr:y>
    </cdr:from>
    <cdr:to>
      <cdr:x>0.98619</cdr:x>
      <cdr:y>0.92123</cdr:y>
    </cdr:to>
    <cdr:sp macro="" textlink="">
      <cdr:nvSpPr>
        <cdr:cNvPr id="4" name="1 Elipse"/>
        <cdr:cNvSpPr/>
      </cdr:nvSpPr>
      <cdr:spPr bwMode="auto">
        <a:xfrm xmlns:a="http://schemas.openxmlformats.org/drawingml/2006/main">
          <a:off x="6000092" y="3960440"/>
          <a:ext cx="817240" cy="21873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264" cy="496168"/>
          </a:xfrm>
          <a:prstGeom prst="rect">
            <a:avLst/>
          </a:prstGeom>
        </p:spPr>
        <p:txBody>
          <a:bodyPr vert="horz" lIns="93128" tIns="46563" rIns="93128" bIns="46563" rtlCol="0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382" y="1"/>
            <a:ext cx="2947263" cy="496168"/>
          </a:xfrm>
          <a:prstGeom prst="rect">
            <a:avLst/>
          </a:prstGeom>
        </p:spPr>
        <p:txBody>
          <a:bodyPr vert="horz" lIns="93128" tIns="46563" rIns="93128" bIns="46563" rtlCol="0"/>
          <a:lstStyle>
            <a:lvl1pPr algn="r">
              <a:defRPr sz="1300"/>
            </a:lvl1pPr>
          </a:lstStyle>
          <a:p>
            <a:pPr>
              <a:defRPr/>
            </a:pPr>
            <a:fld id="{0A21FBA3-DD49-4C55-B18F-E6C11DF2B959}" type="datetimeFigureOut">
              <a:rPr lang="es-ES"/>
              <a:pPr>
                <a:defRPr/>
              </a:pPr>
              <a:t>03/01/2017</a:t>
            </a:fld>
            <a:endParaRPr lang="fr-F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8" tIns="46563" rIns="93128" bIns="46563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5" y="4716015"/>
            <a:ext cx="5439734" cy="4470355"/>
          </a:xfrm>
          <a:prstGeom prst="rect">
            <a:avLst/>
          </a:prstGeom>
        </p:spPr>
        <p:txBody>
          <a:bodyPr vert="horz" lIns="93128" tIns="46563" rIns="93128" bIns="46563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2030"/>
            <a:ext cx="2947264" cy="496168"/>
          </a:xfrm>
          <a:prstGeom prst="rect">
            <a:avLst/>
          </a:prstGeom>
        </p:spPr>
        <p:txBody>
          <a:bodyPr vert="horz" lIns="93128" tIns="46563" rIns="93128" bIns="4656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382" y="9432030"/>
            <a:ext cx="2947263" cy="496168"/>
          </a:xfrm>
          <a:prstGeom prst="rect">
            <a:avLst/>
          </a:prstGeom>
        </p:spPr>
        <p:txBody>
          <a:bodyPr vert="horz" wrap="square" lIns="93128" tIns="46563" rIns="93128" bIns="4656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94BB26F-1095-4E16-827D-6BE75BB06BB6}" type="slidenum">
              <a:rPr lang="es-ES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163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B26F-1095-4E16-827D-6BE75BB06BB6}" type="slidenum">
              <a:rPr lang="es-ES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01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367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97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58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63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42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62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09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327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52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1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7239000" cy="8382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s-ES_tradnl"/>
              <a:t>Clic para editar estilo título patrón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6400800" cy="304800"/>
          </a:xfrm>
        </p:spPr>
        <p:txBody>
          <a:bodyPr/>
          <a:lstStyle>
            <a:lvl1pPr marL="0" indent="0">
              <a:defRPr sz="1500">
                <a:solidFill>
                  <a:schemeClr val="bg1"/>
                </a:solidFill>
              </a:defRPr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0724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39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609600"/>
            <a:ext cx="211455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9125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64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457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381000" y="1524000"/>
            <a:ext cx="8458200" cy="45720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26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1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2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58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38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90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00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67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12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8A34-7899-4C6B-B420-5A695A4AD4B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CuadroTexto"/>
          <p:cNvSpPr txBox="1">
            <a:spLocks noChangeArrowheads="1"/>
          </p:cNvSpPr>
          <p:nvPr/>
        </p:nvSpPr>
        <p:spPr bwMode="auto">
          <a:xfrm>
            <a:off x="395536" y="2948242"/>
            <a:ext cx="82478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</a:rPr>
              <a:t>BALANCE SEGURIDAD VIAL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</a:rPr>
              <a:t>2016 </a:t>
            </a: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6516216" y="6309320"/>
            <a:ext cx="3139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Madrid, 3 de enero de 2017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2281373" y="4725144"/>
            <a:ext cx="8247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</a:rPr>
              <a:t>Datos Provisionales a 24 horas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212548" y="685491"/>
            <a:ext cx="8136904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fallecidos por </a:t>
            </a:r>
            <a:r>
              <a:rPr lang="es-ES" altLang="es-ES" sz="2400" b="1" dirty="0">
                <a:solidFill>
                  <a:srgbClr val="0070C0"/>
                </a:solidFill>
              </a:rPr>
              <a:t>tipo de vía </a:t>
            </a:r>
            <a:r>
              <a:rPr lang="es-ES" altLang="es-ES" sz="2400" baseline="30000" dirty="0">
                <a:solidFill>
                  <a:srgbClr val="0070C0"/>
                </a:solidFill>
              </a:rPr>
              <a:t>(1)</a:t>
            </a:r>
            <a:r>
              <a:rPr lang="es-ES" altLang="es-ES" sz="2400" dirty="0">
                <a:solidFill>
                  <a:srgbClr val="0070C0"/>
                </a:solidFill>
              </a:rPr>
              <a:t>. Vías interurbanas</a:t>
            </a:r>
            <a:r>
              <a:rPr lang="es-ES" altLang="es-ES" sz="2400" b="1" dirty="0">
                <a:solidFill>
                  <a:srgbClr val="0070C0"/>
                </a:solidFill>
              </a:rPr>
              <a:t>				</a:t>
            </a:r>
            <a:r>
              <a:rPr lang="es-ES" altLang="es-ES" sz="2400" dirty="0">
                <a:solidFill>
                  <a:srgbClr val="0070C0"/>
                </a:solidFill>
              </a:rPr>
              <a:t>COMPARATIVA 2015 - 2016</a:t>
            </a:r>
            <a:endParaRPr lang="fr-FR" altLang="es-ES" sz="2400" dirty="0">
              <a:solidFill>
                <a:srgbClr val="0070C0"/>
              </a:solidFill>
            </a:endParaRPr>
          </a:p>
          <a:p>
            <a:pPr marL="0" indent="0" algn="ctr"/>
            <a:endParaRPr lang="fr-FR" altLang="es-E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Balance de Seguridad Vial 2016</a:t>
            </a:r>
          </a:p>
          <a:p>
            <a:pPr>
              <a:defRPr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64288" y="41500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800" b="1" dirty="0">
                <a:solidFill>
                  <a:srgbClr val="0070C0"/>
                </a:solidFill>
                <a:latin typeface="+mj-lt"/>
              </a:rPr>
              <a:t>24 horas</a:t>
            </a:r>
            <a:endParaRPr lang="es-ES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2267744" y="2528157"/>
            <a:ext cx="1728192" cy="824633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22%</a:t>
            </a:r>
          </a:p>
        </p:txBody>
      </p:sp>
      <p:sp>
        <p:nvSpPr>
          <p:cNvPr id="6" name="Rectángulo 5"/>
          <p:cNvSpPr/>
          <p:nvPr/>
        </p:nvSpPr>
        <p:spPr bwMode="auto">
          <a:xfrm>
            <a:off x="2627784" y="1747664"/>
            <a:ext cx="1008112" cy="43204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2015</a:t>
            </a:r>
          </a:p>
        </p:txBody>
      </p:sp>
      <p:sp>
        <p:nvSpPr>
          <p:cNvPr id="7" name="Rectángulo 6"/>
          <p:cNvSpPr/>
          <p:nvPr/>
        </p:nvSpPr>
        <p:spPr bwMode="auto">
          <a:xfrm>
            <a:off x="4454005" y="2524938"/>
            <a:ext cx="1728192" cy="792088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25%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4759827" y="1776275"/>
            <a:ext cx="1008112" cy="43204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2016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2267744" y="4836615"/>
            <a:ext cx="1728192" cy="824633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78%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4494764" y="4858753"/>
            <a:ext cx="1728192" cy="792088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75%</a:t>
            </a:r>
          </a:p>
        </p:txBody>
      </p:sp>
      <p:sp>
        <p:nvSpPr>
          <p:cNvPr id="12" name="9 Marcador de contenido"/>
          <p:cNvSpPr>
            <a:spLocks noGrp="1"/>
          </p:cNvSpPr>
          <p:nvPr>
            <p:ph sz="half" idx="2"/>
          </p:nvPr>
        </p:nvSpPr>
        <p:spPr>
          <a:xfrm>
            <a:off x="33876" y="1801782"/>
            <a:ext cx="24482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000" b="1" dirty="0">
                <a:solidFill>
                  <a:srgbClr val="0070C0"/>
                </a:solidFill>
              </a:rPr>
              <a:t>Autopista y autovía</a:t>
            </a:r>
            <a:endParaRPr lang="fr-FR" altLang="es-ES" sz="2000" b="1" dirty="0">
              <a:solidFill>
                <a:srgbClr val="0070C0"/>
              </a:solidFill>
            </a:endParaRPr>
          </a:p>
        </p:txBody>
      </p:sp>
      <p:sp>
        <p:nvSpPr>
          <p:cNvPr id="13" name="9 Marcador de contenido"/>
          <p:cNvSpPr>
            <a:spLocks noGrp="1"/>
          </p:cNvSpPr>
          <p:nvPr>
            <p:ph sz="half" idx="2"/>
          </p:nvPr>
        </p:nvSpPr>
        <p:spPr>
          <a:xfrm>
            <a:off x="-38357" y="4128878"/>
            <a:ext cx="24482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000" b="1" dirty="0">
                <a:solidFill>
                  <a:srgbClr val="0070C0"/>
                </a:solidFill>
              </a:rPr>
              <a:t>Carretera convencional</a:t>
            </a:r>
            <a:endParaRPr lang="fr-FR" altLang="es-ES" sz="2000" b="1" dirty="0">
              <a:solidFill>
                <a:srgbClr val="0070C0"/>
              </a:solidFill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6640266" y="2513049"/>
            <a:ext cx="2503734" cy="792088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16%</a:t>
            </a:r>
            <a:endParaRPr kumimoji="0" lang="es-ES" sz="4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 bwMode="auto">
          <a:xfrm>
            <a:off x="6721784" y="4852887"/>
            <a:ext cx="2229551" cy="792088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2%</a:t>
            </a:r>
            <a:endParaRPr kumimoji="0" lang="es-ES" sz="4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" name="Flecha derecha 2"/>
          <p:cNvSpPr/>
          <p:nvPr/>
        </p:nvSpPr>
        <p:spPr bwMode="auto">
          <a:xfrm>
            <a:off x="3804313" y="3466680"/>
            <a:ext cx="936104" cy="29066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Flecha derecha 21"/>
          <p:cNvSpPr/>
          <p:nvPr/>
        </p:nvSpPr>
        <p:spPr bwMode="auto">
          <a:xfrm>
            <a:off x="3904400" y="5775992"/>
            <a:ext cx="936104" cy="29066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Rectángulo 23"/>
          <p:cNvSpPr/>
          <p:nvPr/>
        </p:nvSpPr>
        <p:spPr bwMode="auto">
          <a:xfrm>
            <a:off x="6522793" y="1795318"/>
            <a:ext cx="2507126" cy="43204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DIF.</a:t>
            </a:r>
            <a:r>
              <a:rPr kumimoji="0" lang="es-ES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2016-2015</a:t>
            </a:r>
            <a:endParaRPr kumimoji="0" lang="es-E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96" y="2473545"/>
            <a:ext cx="742950" cy="11620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32" y="2492595"/>
            <a:ext cx="733425" cy="11239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94" y="4785411"/>
            <a:ext cx="895350" cy="87630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27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7504" y="476672"/>
            <a:ext cx="8670032" cy="648072"/>
          </a:xfrm>
        </p:spPr>
        <p:txBody>
          <a:bodyPr/>
          <a:lstStyle/>
          <a:p>
            <a:r>
              <a:rPr lang="es-ES" altLang="es-ES" sz="2000" dirty="0">
                <a:solidFill>
                  <a:srgbClr val="0070C0"/>
                </a:solidFill>
              </a:rPr>
              <a:t/>
            </a:r>
            <a:br>
              <a:rPr lang="es-ES" altLang="es-ES" sz="2000" dirty="0">
                <a:solidFill>
                  <a:srgbClr val="0070C0"/>
                </a:solidFill>
              </a:rPr>
            </a:br>
            <a:r>
              <a:rPr lang="es-ES" altLang="es-ES" sz="2000" dirty="0">
                <a:solidFill>
                  <a:srgbClr val="0070C0"/>
                </a:solidFill>
              </a:rPr>
              <a:t>Número de fallecidos por tipo de usuario. Vías interurbanas. COMPARATIVA 2015 - 2016</a:t>
            </a:r>
            <a:r>
              <a:rPr lang="fr-FR" altLang="es-ES" sz="2000" dirty="0">
                <a:solidFill>
                  <a:srgbClr val="0070C0"/>
                </a:solidFill>
              </a:rPr>
              <a:t/>
            </a:r>
            <a:br>
              <a:rPr lang="fr-FR" altLang="es-ES" sz="2000" dirty="0">
                <a:solidFill>
                  <a:srgbClr val="0070C0"/>
                </a:solidFill>
              </a:rPr>
            </a:br>
            <a:endParaRPr lang="es-ES" sz="20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62277"/>
              </p:ext>
            </p:extLst>
          </p:nvPr>
        </p:nvGraphicFramePr>
        <p:xfrm>
          <a:off x="395536" y="1124744"/>
          <a:ext cx="84582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 bwMode="auto">
          <a:xfrm>
            <a:off x="59239" y="144206"/>
            <a:ext cx="4404749" cy="2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Balance de Seguridad Vial 2016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2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179512" y="903090"/>
            <a:ext cx="8352928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fallecidos por grupo de edad. Vías interurbanas</a:t>
            </a:r>
            <a:r>
              <a:rPr lang="es-ES" altLang="es-ES" sz="2400" b="1" dirty="0">
                <a:solidFill>
                  <a:srgbClr val="0070C0"/>
                </a:solidFill>
              </a:rPr>
              <a:t>				</a:t>
            </a:r>
            <a:r>
              <a:rPr lang="es-ES" altLang="es-ES" sz="2400" dirty="0">
                <a:solidFill>
                  <a:srgbClr val="0070C0"/>
                </a:solidFill>
              </a:rPr>
              <a:t>COMPARATIVA 2015 - 2016</a:t>
            </a:r>
            <a:endParaRPr lang="fr-FR" altLang="es-ES" sz="2400" dirty="0">
              <a:solidFill>
                <a:srgbClr val="0070C0"/>
              </a:solidFill>
            </a:endParaRPr>
          </a:p>
          <a:p>
            <a:pPr marL="0" indent="0" algn="ctr"/>
            <a:endParaRPr lang="fr-FR" altLang="es-E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Balance de Seguridad Vial 2016</a:t>
            </a:r>
          </a:p>
          <a:p>
            <a:pPr>
              <a:defRPr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967827" y="54363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b="1" dirty="0">
                <a:solidFill>
                  <a:srgbClr val="0099CC"/>
                </a:solidFill>
                <a:latin typeface="+mj-lt"/>
              </a:rPr>
              <a:t>24 horas</a:t>
            </a:r>
            <a:endParaRPr lang="es-ES" dirty="0">
              <a:latin typeface="+mj-lt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305906"/>
              </p:ext>
            </p:extLst>
          </p:nvPr>
        </p:nvGraphicFramePr>
        <p:xfrm>
          <a:off x="971600" y="1916832"/>
          <a:ext cx="69127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ector recto de flecha 2"/>
          <p:cNvCxnSpPr/>
          <p:nvPr/>
        </p:nvCxnSpPr>
        <p:spPr bwMode="auto">
          <a:xfrm flipV="1">
            <a:off x="2267744" y="3501265"/>
            <a:ext cx="230762" cy="2517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Conector recto de flecha 6"/>
          <p:cNvCxnSpPr/>
          <p:nvPr/>
        </p:nvCxnSpPr>
        <p:spPr bwMode="auto">
          <a:xfrm flipV="1">
            <a:off x="4283968" y="2348880"/>
            <a:ext cx="21602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ector recto de flecha 9"/>
          <p:cNvCxnSpPr/>
          <p:nvPr/>
        </p:nvCxnSpPr>
        <p:spPr bwMode="auto">
          <a:xfrm flipV="1">
            <a:off x="5076056" y="3068960"/>
            <a:ext cx="2160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ector recto de flecha 11"/>
          <p:cNvCxnSpPr/>
          <p:nvPr/>
        </p:nvCxnSpPr>
        <p:spPr bwMode="auto">
          <a:xfrm flipV="1">
            <a:off x="7164288" y="4869160"/>
            <a:ext cx="2160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ector recto de flecha 13"/>
          <p:cNvCxnSpPr/>
          <p:nvPr/>
        </p:nvCxnSpPr>
        <p:spPr bwMode="auto">
          <a:xfrm>
            <a:off x="3275856" y="2780928"/>
            <a:ext cx="21602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ector recto de flecha 24"/>
          <p:cNvCxnSpPr/>
          <p:nvPr/>
        </p:nvCxnSpPr>
        <p:spPr bwMode="auto">
          <a:xfrm>
            <a:off x="6084168" y="3611168"/>
            <a:ext cx="21602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1 Elipse"/>
          <p:cNvSpPr/>
          <p:nvPr/>
        </p:nvSpPr>
        <p:spPr bwMode="auto">
          <a:xfrm>
            <a:off x="4211960" y="5877272"/>
            <a:ext cx="1440160" cy="21602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35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0" y="450371"/>
            <a:ext cx="912885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Uso de </a:t>
            </a:r>
            <a:r>
              <a:rPr lang="es-ES" altLang="es-ES" sz="2400" b="1" dirty="0">
                <a:solidFill>
                  <a:srgbClr val="0070C0"/>
                </a:solidFill>
              </a:rPr>
              <a:t>elementos de seguridad </a:t>
            </a:r>
            <a:r>
              <a:rPr lang="es-ES" altLang="es-ES" sz="2400" dirty="0">
                <a:solidFill>
                  <a:srgbClr val="0070C0"/>
                </a:solidFill>
              </a:rPr>
              <a:t>en vehículos. Vías interurbanas</a:t>
            </a:r>
            <a:r>
              <a:rPr lang="es-ES" altLang="es-ES" sz="2400" b="1" dirty="0">
                <a:solidFill>
                  <a:srgbClr val="0070C0"/>
                </a:solidFill>
              </a:rPr>
              <a:t>				</a:t>
            </a:r>
            <a:r>
              <a:rPr lang="es-ES" altLang="es-ES" sz="2400" dirty="0">
                <a:solidFill>
                  <a:srgbClr val="0070C0"/>
                </a:solidFill>
              </a:rPr>
              <a:t>COMPARATIVA 2006 - 2015 - 2016</a:t>
            </a:r>
            <a:endParaRPr lang="fr-FR" altLang="es-ES" sz="2400" dirty="0">
              <a:solidFill>
                <a:srgbClr val="0070C0"/>
              </a:solidFill>
            </a:endParaRPr>
          </a:p>
          <a:p>
            <a:pPr marL="0" indent="0" algn="ctr"/>
            <a:endParaRPr lang="fr-FR" altLang="es-E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Balance de Seguridad Vial 2016</a:t>
            </a:r>
          </a:p>
          <a:p>
            <a:pPr>
              <a:defRPr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4860031" y="1916832"/>
            <a:ext cx="1517041" cy="701090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150</a:t>
            </a:r>
          </a:p>
        </p:txBody>
      </p:sp>
      <p:sp>
        <p:nvSpPr>
          <p:cNvPr id="6" name="Rectángulo 5"/>
          <p:cNvSpPr/>
          <p:nvPr/>
        </p:nvSpPr>
        <p:spPr bwMode="auto">
          <a:xfrm>
            <a:off x="5076055" y="1464311"/>
            <a:ext cx="727129" cy="32897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2015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7312518" y="1464311"/>
            <a:ext cx="727129" cy="32897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2016</a:t>
            </a:r>
          </a:p>
        </p:txBody>
      </p:sp>
      <p:sp>
        <p:nvSpPr>
          <p:cNvPr id="12" name="9 Marcador de contenido"/>
          <p:cNvSpPr>
            <a:spLocks noGrp="1"/>
          </p:cNvSpPr>
          <p:nvPr>
            <p:ph sz="half" idx="2"/>
          </p:nvPr>
        </p:nvSpPr>
        <p:spPr>
          <a:xfrm>
            <a:off x="94551" y="1772815"/>
            <a:ext cx="4333433" cy="1203663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1600" b="1" dirty="0">
                <a:solidFill>
                  <a:srgbClr val="0070C0"/>
                </a:solidFill>
              </a:rPr>
              <a:t>CINTURÓN DE SEGURIDAD: Conductores y pasajeros de turismos y furgonetas fallecidos sin cinturón de seguridad</a:t>
            </a:r>
            <a:endParaRPr lang="fr-FR" altLang="es-ES" sz="1600" b="1" dirty="0">
              <a:solidFill>
                <a:srgbClr val="0070C0"/>
              </a:solidFill>
            </a:endParaRPr>
          </a:p>
        </p:txBody>
      </p:sp>
      <p:sp>
        <p:nvSpPr>
          <p:cNvPr id="26" name="9 Marcador de contenido"/>
          <p:cNvSpPr>
            <a:spLocks noGrp="1"/>
          </p:cNvSpPr>
          <p:nvPr>
            <p:ph sz="half" idx="2"/>
          </p:nvPr>
        </p:nvSpPr>
        <p:spPr>
          <a:xfrm>
            <a:off x="107504" y="2924944"/>
            <a:ext cx="4464496" cy="828092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1600" b="1" dirty="0">
                <a:solidFill>
                  <a:srgbClr val="0070C0"/>
                </a:solidFill>
              </a:rPr>
              <a:t>SISTEMAS DE RETENCIÓN INFANTIL: Niños menores de 12 años fallecidos sin sistema de seguridad</a:t>
            </a:r>
            <a:endParaRPr lang="fr-FR" altLang="es-ES" sz="1600" b="1" dirty="0">
              <a:solidFill>
                <a:srgbClr val="0070C0"/>
              </a:solidFill>
            </a:endParaRPr>
          </a:p>
        </p:txBody>
      </p:sp>
      <p:sp>
        <p:nvSpPr>
          <p:cNvPr id="20" name="9 Marcador de contenido"/>
          <p:cNvSpPr>
            <a:spLocks noGrp="1"/>
          </p:cNvSpPr>
          <p:nvPr>
            <p:ph sz="half" idx="2"/>
          </p:nvPr>
        </p:nvSpPr>
        <p:spPr>
          <a:xfrm>
            <a:off x="107505" y="3861048"/>
            <a:ext cx="4392488" cy="648072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1600" b="1" dirty="0">
                <a:solidFill>
                  <a:srgbClr val="0070C0"/>
                </a:solidFill>
              </a:rPr>
              <a:t>Conductores y pasajeros fallecidos que NO usaban CASCO</a:t>
            </a:r>
            <a:endParaRPr lang="fr-FR" altLang="es-ES" sz="1600" b="1" dirty="0">
              <a:solidFill>
                <a:srgbClr val="0070C0"/>
              </a:solidFill>
            </a:endParaRPr>
          </a:p>
        </p:txBody>
      </p:sp>
      <p:sp>
        <p:nvSpPr>
          <p:cNvPr id="21" name="Rectángulo 4"/>
          <p:cNvSpPr/>
          <p:nvPr/>
        </p:nvSpPr>
        <p:spPr bwMode="auto">
          <a:xfrm>
            <a:off x="4860032" y="2924944"/>
            <a:ext cx="1517041" cy="701090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22" name="Rectángulo 4"/>
          <p:cNvSpPr/>
          <p:nvPr/>
        </p:nvSpPr>
        <p:spPr bwMode="auto">
          <a:xfrm>
            <a:off x="6940716" y="1916832"/>
            <a:ext cx="1517041" cy="701090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147</a:t>
            </a:r>
          </a:p>
        </p:txBody>
      </p:sp>
      <p:sp>
        <p:nvSpPr>
          <p:cNvPr id="27" name="Rectángulo 4"/>
          <p:cNvSpPr/>
          <p:nvPr/>
        </p:nvSpPr>
        <p:spPr bwMode="auto">
          <a:xfrm>
            <a:off x="6940716" y="2873974"/>
            <a:ext cx="1517041" cy="701090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</a:t>
            </a:r>
          </a:p>
        </p:txBody>
      </p:sp>
      <p:sp>
        <p:nvSpPr>
          <p:cNvPr id="28" name="Rectángulo 4"/>
          <p:cNvSpPr/>
          <p:nvPr/>
        </p:nvSpPr>
        <p:spPr bwMode="auto">
          <a:xfrm>
            <a:off x="6998704" y="6023344"/>
            <a:ext cx="1517041" cy="701090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6</a:t>
            </a:r>
          </a:p>
        </p:txBody>
      </p:sp>
      <p:sp>
        <p:nvSpPr>
          <p:cNvPr id="29" name="Rectángulo 4"/>
          <p:cNvSpPr/>
          <p:nvPr/>
        </p:nvSpPr>
        <p:spPr bwMode="auto">
          <a:xfrm>
            <a:off x="6981875" y="5085184"/>
            <a:ext cx="1517041" cy="701090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30" name="Rectángulo 4"/>
          <p:cNvSpPr/>
          <p:nvPr/>
        </p:nvSpPr>
        <p:spPr bwMode="auto">
          <a:xfrm>
            <a:off x="6998705" y="4221088"/>
            <a:ext cx="1517041" cy="701090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31" name="Rectángulo 4"/>
          <p:cNvSpPr/>
          <p:nvPr/>
        </p:nvSpPr>
        <p:spPr bwMode="auto">
          <a:xfrm>
            <a:off x="4860027" y="4221088"/>
            <a:ext cx="1517041" cy="701090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10</a:t>
            </a:r>
          </a:p>
        </p:txBody>
      </p:sp>
      <p:sp>
        <p:nvSpPr>
          <p:cNvPr id="32" name="Rectángulo 4"/>
          <p:cNvSpPr/>
          <p:nvPr/>
        </p:nvSpPr>
        <p:spPr bwMode="auto">
          <a:xfrm>
            <a:off x="4860028" y="5082563"/>
            <a:ext cx="1517041" cy="701090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33" name="Rectángulo 4"/>
          <p:cNvSpPr/>
          <p:nvPr/>
        </p:nvSpPr>
        <p:spPr bwMode="auto">
          <a:xfrm>
            <a:off x="4860029" y="6021288"/>
            <a:ext cx="1517041" cy="701090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17</a:t>
            </a:r>
          </a:p>
        </p:txBody>
      </p:sp>
      <p:sp>
        <p:nvSpPr>
          <p:cNvPr id="34" name="9 Marcador de contenido"/>
          <p:cNvSpPr>
            <a:spLocks noGrp="1"/>
          </p:cNvSpPr>
          <p:nvPr>
            <p:ph sz="half" idx="2"/>
          </p:nvPr>
        </p:nvSpPr>
        <p:spPr>
          <a:xfrm>
            <a:off x="2267744" y="4348898"/>
            <a:ext cx="2169464" cy="445469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1800" b="1" dirty="0">
                <a:solidFill>
                  <a:srgbClr val="0070C0"/>
                </a:solidFill>
              </a:rPr>
              <a:t>MOTOCICLETA</a:t>
            </a:r>
          </a:p>
        </p:txBody>
      </p:sp>
      <p:sp>
        <p:nvSpPr>
          <p:cNvPr id="35" name="9 Marcador de contenido"/>
          <p:cNvSpPr>
            <a:spLocks noGrp="1"/>
          </p:cNvSpPr>
          <p:nvPr>
            <p:ph sz="half" idx="2"/>
          </p:nvPr>
        </p:nvSpPr>
        <p:spPr>
          <a:xfrm>
            <a:off x="2339752" y="5210373"/>
            <a:ext cx="2169464" cy="445469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1800" b="1" dirty="0">
                <a:solidFill>
                  <a:srgbClr val="0070C0"/>
                </a:solidFill>
              </a:rPr>
              <a:t>CICLOMOTOR</a:t>
            </a:r>
          </a:p>
        </p:txBody>
      </p:sp>
      <p:sp>
        <p:nvSpPr>
          <p:cNvPr id="36" name="9 Marcador de contenido"/>
          <p:cNvSpPr>
            <a:spLocks noGrp="1"/>
          </p:cNvSpPr>
          <p:nvPr>
            <p:ph sz="half" idx="2"/>
          </p:nvPr>
        </p:nvSpPr>
        <p:spPr>
          <a:xfrm>
            <a:off x="2483768" y="6149098"/>
            <a:ext cx="1872208" cy="445469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1800" b="1" dirty="0">
                <a:solidFill>
                  <a:srgbClr val="0070C0"/>
                </a:solidFill>
              </a:rPr>
              <a:t>BICICLETA</a:t>
            </a:r>
            <a:endParaRPr lang="fr-FR" altLang="es-ES" sz="1800" b="1" dirty="0">
              <a:solidFill>
                <a:srgbClr val="0070C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93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rgbClr val="4C44EA"/>
                </a:solidFill>
              </a:rPr>
              <a:t>Factores contribuyentes en Accidentes mortales o graves 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737460"/>
              </p:ext>
            </p:extLst>
          </p:nvPr>
        </p:nvGraphicFramePr>
        <p:xfrm>
          <a:off x="370993" y="1196752"/>
          <a:ext cx="7945423" cy="415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899">
                  <a:extLst>
                    <a:ext uri="{9D8B030D-6E8A-4147-A177-3AD203B41FA5}">
                      <a16:colId xmlns="" xmlns:a16="http://schemas.microsoft.com/office/drawing/2014/main" val="337173947"/>
                    </a:ext>
                  </a:extLst>
                </a:gridCol>
                <a:gridCol w="2089115">
                  <a:extLst>
                    <a:ext uri="{9D8B030D-6E8A-4147-A177-3AD203B41FA5}">
                      <a16:colId xmlns="" xmlns:a16="http://schemas.microsoft.com/office/drawing/2014/main" val="479582569"/>
                    </a:ext>
                  </a:extLst>
                </a:gridCol>
                <a:gridCol w="2064409">
                  <a:extLst>
                    <a:ext uri="{9D8B030D-6E8A-4147-A177-3AD203B41FA5}">
                      <a16:colId xmlns="" xmlns:a16="http://schemas.microsoft.com/office/drawing/2014/main" val="1756567470"/>
                    </a:ext>
                  </a:extLst>
                </a:gridCol>
              </a:tblGrid>
              <a:tr h="31258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Factores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Accidentes Mortales y Graves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0307194"/>
                  </a:ext>
                </a:extLst>
              </a:tr>
              <a:tr h="379187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Distracción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9187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Velocidad inadecuada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812100807"/>
                  </a:ext>
                </a:extLst>
              </a:tr>
              <a:tr h="379187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No respetar prioridad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670309966"/>
                  </a:ext>
                </a:extLst>
              </a:tr>
              <a:tr h="379187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Cansancio o sueño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65796312"/>
                  </a:ext>
                </a:extLst>
              </a:tr>
              <a:tr h="379187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No mantener intervalo de seguridad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183596433"/>
                  </a:ext>
                </a:extLst>
              </a:tr>
              <a:tr h="379187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Irrumpir peatón en calzada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647786153"/>
                  </a:ext>
                </a:extLst>
              </a:tr>
              <a:tr h="379187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Adelantamiento antirreglamentario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183248867"/>
                  </a:ext>
                </a:extLst>
              </a:tr>
              <a:tr h="379187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Giro incorrecto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140034107"/>
                  </a:ext>
                </a:extLst>
              </a:tr>
              <a:tr h="379187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Enfermedad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059973535"/>
                  </a:ext>
                </a:extLst>
              </a:tr>
              <a:tr h="379187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Estado o condición de la vía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741553742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 bwMode="auto">
          <a:xfrm>
            <a:off x="59239" y="144206"/>
            <a:ext cx="4404749" cy="2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Balance de Seguridad Vial 2016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77696" y="6146470"/>
            <a:ext cx="3893053" cy="461665"/>
          </a:xfrm>
          <a:prstGeom prst="rect">
            <a:avLst/>
          </a:prstGeom>
          <a:solidFill>
            <a:srgbClr val="F0FDA1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Consumo de alcohol 11%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80257" y="6146469"/>
            <a:ext cx="3963586" cy="461665"/>
          </a:xfrm>
          <a:prstGeom prst="rect">
            <a:avLst/>
          </a:prstGeom>
          <a:solidFill>
            <a:srgbClr val="F0FDA1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Consumo de Drogas 11%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98895" y="5519593"/>
            <a:ext cx="826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C44EA"/>
                </a:solidFill>
              </a:rPr>
              <a:t>Conductores implicados, Heridos graves (datos provisionales)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8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>
                <a:solidFill>
                  <a:srgbClr val="2D13ED"/>
                </a:solidFill>
              </a:rPr>
              <a:t>Vigilancia de Alcohol y Drogas de la ATGC, 2016</a:t>
            </a:r>
            <a:endParaRPr lang="es-ES" sz="2000" dirty="0">
              <a:solidFill>
                <a:srgbClr val="2D13ED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458200" cy="511256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S" b="1" i="1" dirty="0" smtClean="0"/>
              <a:t>ALCOHOL</a:t>
            </a:r>
          </a:p>
          <a:p>
            <a:pPr lvl="1"/>
            <a:r>
              <a:rPr lang="es-ES" sz="1800" dirty="0" smtClean="0"/>
              <a:t>4,6 MILLONES de pruebas</a:t>
            </a:r>
          </a:p>
          <a:p>
            <a:pPr lvl="2"/>
            <a:r>
              <a:rPr lang="es-ES" sz="1800" dirty="0" smtClean="0"/>
              <a:t>Positivas 68.852 (1,5%)</a:t>
            </a:r>
          </a:p>
          <a:p>
            <a:pPr lvl="1"/>
            <a:r>
              <a:rPr lang="es-ES" sz="1800" dirty="0" smtClean="0"/>
              <a:t>Pruebas a conductores involucrados en accidentes 113.396</a:t>
            </a:r>
            <a:endParaRPr lang="es-ES" sz="1800" dirty="0"/>
          </a:p>
          <a:p>
            <a:pPr lvl="2"/>
            <a:r>
              <a:rPr lang="es-ES" sz="1800" dirty="0"/>
              <a:t>Positivas </a:t>
            </a:r>
            <a:r>
              <a:rPr lang="es-ES" sz="1800" dirty="0" smtClean="0"/>
              <a:t>5.045 (4,5</a:t>
            </a:r>
            <a:r>
              <a:rPr lang="es-ES" sz="1800" dirty="0"/>
              <a:t>%)</a:t>
            </a:r>
          </a:p>
          <a:p>
            <a:endParaRPr lang="es-ES" b="1" i="1" dirty="0" smtClean="0"/>
          </a:p>
          <a:p>
            <a:r>
              <a:rPr lang="es-ES" b="1" i="1" dirty="0" smtClean="0"/>
              <a:t>DROGAS</a:t>
            </a:r>
            <a:endParaRPr lang="es-ES" b="1" i="1" dirty="0"/>
          </a:p>
          <a:p>
            <a:pPr lvl="1"/>
            <a:r>
              <a:rPr lang="es-ES" sz="1800" dirty="0" smtClean="0"/>
              <a:t>60.942 </a:t>
            </a:r>
            <a:r>
              <a:rPr lang="es-ES" sz="1800" dirty="0"/>
              <a:t>de pruebas</a:t>
            </a:r>
          </a:p>
          <a:p>
            <a:pPr lvl="2"/>
            <a:r>
              <a:rPr lang="es-ES" sz="1800" dirty="0"/>
              <a:t>Positivas </a:t>
            </a:r>
            <a:r>
              <a:rPr lang="es-ES" sz="1800" dirty="0" smtClean="0"/>
              <a:t>23.822 (39%)</a:t>
            </a:r>
            <a:endParaRPr lang="es-ES" sz="1800" dirty="0"/>
          </a:p>
          <a:p>
            <a:pPr lvl="1"/>
            <a:r>
              <a:rPr lang="es-ES" sz="1800" dirty="0" smtClean="0"/>
              <a:t>Pruebas </a:t>
            </a:r>
            <a:r>
              <a:rPr lang="es-ES" sz="1800" dirty="0"/>
              <a:t>a conductores involucrados en accidentes </a:t>
            </a:r>
            <a:r>
              <a:rPr lang="es-ES" sz="1800" dirty="0" smtClean="0"/>
              <a:t>3.026</a:t>
            </a:r>
            <a:endParaRPr lang="es-ES" sz="1800" dirty="0"/>
          </a:p>
          <a:p>
            <a:pPr lvl="2"/>
            <a:r>
              <a:rPr lang="es-ES" sz="1800" dirty="0"/>
              <a:t>Positivas </a:t>
            </a:r>
            <a:r>
              <a:rPr lang="es-ES" sz="1800" dirty="0" smtClean="0"/>
              <a:t>829 (27%)</a:t>
            </a:r>
            <a:endParaRPr lang="es-ES" sz="1800" dirty="0"/>
          </a:p>
          <a:p>
            <a:pPr lvl="2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15</a:t>
            </a:fld>
            <a:endParaRPr lang="es-ES"/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59239" y="144206"/>
            <a:ext cx="4404749" cy="2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Balance de Seguridad Vial 2016</a:t>
            </a:r>
          </a:p>
        </p:txBody>
      </p:sp>
    </p:spTree>
    <p:extLst>
      <p:ext uri="{BB962C8B-B14F-4D97-AF65-F5344CB8AC3E}">
        <p14:creationId xmlns:p14="http://schemas.microsoft.com/office/powerpoint/2010/main" val="76142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82181"/>
              </p:ext>
            </p:extLst>
          </p:nvPr>
        </p:nvGraphicFramePr>
        <p:xfrm>
          <a:off x="463525" y="3717032"/>
          <a:ext cx="2888358" cy="1045840"/>
        </p:xfrm>
        <a:graphic>
          <a:graphicData uri="http://schemas.openxmlformats.org/drawingml/2006/table">
            <a:tbl>
              <a:tblPr firstRow="1" firstCol="1" bandRow="1"/>
              <a:tblGrid>
                <a:gridCol w="1280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4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Tipo de Vehículo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2015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2016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Motocicleta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9,6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9,6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Turismo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11,4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11,9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Furgoneta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11,0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10,0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22322"/>
              </p:ext>
            </p:extLst>
          </p:nvPr>
        </p:nvGraphicFramePr>
        <p:xfrm>
          <a:off x="4485690" y="3717032"/>
          <a:ext cx="3600402" cy="1008112"/>
        </p:xfrm>
        <a:graphic>
          <a:graphicData uri="http://schemas.openxmlformats.org/drawingml/2006/table">
            <a:tbl>
              <a:tblPr firstRow="1" firstCol="1" bandRow="1"/>
              <a:tblGrid>
                <a:gridCol w="1595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2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Tipo de Vehículo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2015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2016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Motocicleta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9,7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9,5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Turismo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12,9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13,6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Furgoneta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11,9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11,1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36342" y="2132856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b="1" dirty="0">
                <a:latin typeface="Calibri" panose="020F0502020204030204" pitchFamily="34" charset="0"/>
                <a:ea typeface="Times New Roman"/>
              </a:rPr>
              <a:t>Antigüedad media de los vehículos implicados en accidentes mortales, 2015-2016*</a:t>
            </a:r>
            <a:endParaRPr lang="es-ES" sz="18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55976" y="225596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</a:rPr>
              <a:t>Antigüedad media de los vehículos en los que viajaban los fallecidos, 2015-2016*</a:t>
            </a:r>
            <a:endParaRPr lang="es-ES" sz="1600" dirty="0">
              <a:latin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59239" y="144206"/>
            <a:ext cx="4404749" cy="2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Balance de Seguridad Vial 2016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96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solidFill>
                  <a:srgbClr val="4C44EA"/>
                </a:solidFill>
              </a:rPr>
              <a:t>Principales 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 w="22225">
            <a:solidFill>
              <a:srgbClr val="2D13ED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b="1" i="1" dirty="0"/>
              <a:t>Aumento del </a:t>
            </a:r>
            <a:r>
              <a:rPr lang="es-ES" b="1" i="1" dirty="0" smtClean="0"/>
              <a:t>2,6% </a:t>
            </a:r>
            <a:r>
              <a:rPr lang="es-ES" dirty="0"/>
              <a:t>de los fallecidos (29 fallecidos más)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Un </a:t>
            </a:r>
            <a:r>
              <a:rPr lang="es-ES" b="1" i="1" dirty="0"/>
              <a:t>16% de aumento en vías de gran capacidad </a:t>
            </a:r>
            <a:r>
              <a:rPr lang="es-ES" dirty="0"/>
              <a:t>y un </a:t>
            </a:r>
            <a:r>
              <a:rPr lang="es-ES" b="1" i="1" dirty="0"/>
              <a:t>2% en carreteras convencionales</a:t>
            </a:r>
            <a:r>
              <a:rPr lang="es-ES" dirty="0"/>
              <a:t>.  Pero el peso fundamental de la siniestralidad sigue recayendo en las convencionales (75%)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Al aumento han contribuido los </a:t>
            </a:r>
            <a:r>
              <a:rPr lang="es-ES" b="1" i="1" dirty="0"/>
              <a:t>accidentes en turismos </a:t>
            </a:r>
            <a:r>
              <a:rPr lang="es-ES" dirty="0"/>
              <a:t>(34 fallecidos más), </a:t>
            </a:r>
            <a:r>
              <a:rPr lang="es-ES" b="1" i="1" dirty="0"/>
              <a:t>camiones de </a:t>
            </a:r>
            <a:r>
              <a:rPr lang="es-ES" b="1" i="1" u="sng" dirty="0"/>
              <a:t>&lt; </a:t>
            </a:r>
            <a:r>
              <a:rPr lang="es-ES" b="1" i="1" dirty="0"/>
              <a:t>3.500 </a:t>
            </a:r>
            <a:r>
              <a:rPr lang="es-ES" dirty="0"/>
              <a:t>(10 más), </a:t>
            </a:r>
            <a:r>
              <a:rPr lang="es-ES" b="1" i="1" dirty="0"/>
              <a:t>autobuses</a:t>
            </a:r>
            <a:r>
              <a:rPr lang="es-ES" dirty="0"/>
              <a:t> (16 más) y </a:t>
            </a:r>
            <a:r>
              <a:rPr lang="es-ES" b="1" i="1" dirty="0"/>
              <a:t>peatones</a:t>
            </a:r>
            <a:r>
              <a:rPr lang="es-ES" dirty="0"/>
              <a:t> (5 más).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El grupo de edad de </a:t>
            </a:r>
            <a:r>
              <a:rPr lang="es-ES" b="1" i="1" dirty="0"/>
              <a:t>45 a 54 años </a:t>
            </a:r>
            <a:r>
              <a:rPr lang="es-ES" dirty="0"/>
              <a:t>es en el que se ha ocasionado el mayor número de fallecidos. Seguido de los grupos de 35 a 44 y 25 a 34. 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9239" y="144206"/>
            <a:ext cx="4404749" cy="2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Balance de Seguridad Vial 2016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853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solidFill>
                  <a:srgbClr val="4C44EA"/>
                </a:solidFill>
              </a:rPr>
              <a:t>Principales 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196752"/>
            <a:ext cx="8458200" cy="4785320"/>
          </a:xfrm>
          <a:ln w="22225">
            <a:solidFill>
              <a:srgbClr val="2D13ED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b="1" i="1" dirty="0"/>
              <a:t>147 personas  </a:t>
            </a:r>
            <a:r>
              <a:rPr lang="es-ES" dirty="0"/>
              <a:t>han fallecido y </a:t>
            </a:r>
            <a:r>
              <a:rPr lang="es-ES" b="1" i="1" dirty="0"/>
              <a:t>no usaban cinturón de seguridad</a:t>
            </a:r>
            <a:r>
              <a:rPr lang="es-E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La </a:t>
            </a:r>
            <a:r>
              <a:rPr lang="es-ES" b="1" i="1" dirty="0"/>
              <a:t>velocidad inadecuada</a:t>
            </a:r>
            <a:r>
              <a:rPr lang="es-ES" dirty="0"/>
              <a:t>, el </a:t>
            </a:r>
            <a:r>
              <a:rPr lang="es-ES" b="1" i="1" dirty="0"/>
              <a:t>consumo de alcohol y drogas</a:t>
            </a:r>
            <a:r>
              <a:rPr lang="es-ES" dirty="0"/>
              <a:t>, </a:t>
            </a:r>
            <a:r>
              <a:rPr lang="es-ES" b="1" i="1" dirty="0"/>
              <a:t>no respetar la prioridad</a:t>
            </a:r>
            <a:r>
              <a:rPr lang="es-ES" dirty="0"/>
              <a:t>, el </a:t>
            </a:r>
            <a:r>
              <a:rPr lang="es-ES" b="1" i="1" dirty="0"/>
              <a:t>cansancio o sueño</a:t>
            </a:r>
            <a:r>
              <a:rPr lang="es-ES" dirty="0"/>
              <a:t>, </a:t>
            </a:r>
            <a:r>
              <a:rPr lang="es-ES" dirty="0" smtClean="0"/>
              <a:t>y </a:t>
            </a:r>
            <a:r>
              <a:rPr lang="es-ES" b="1" i="1" dirty="0" smtClean="0"/>
              <a:t>la distracción </a:t>
            </a:r>
            <a:r>
              <a:rPr lang="es-ES" dirty="0" smtClean="0"/>
              <a:t>siguen </a:t>
            </a:r>
            <a:r>
              <a:rPr lang="es-ES" dirty="0"/>
              <a:t>siendo factores contribuyentes fundamentales en nuestros accidentes.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En relación a la </a:t>
            </a:r>
            <a:r>
              <a:rPr lang="es-ES" b="1" i="1" dirty="0" smtClean="0"/>
              <a:t>antigüedad del parque</a:t>
            </a:r>
            <a:r>
              <a:rPr lang="es-ES" dirty="0" smtClean="0"/>
              <a:t>, se sigue constatando un aumento de la antigüedad de los turismos implicados en accidentes, y que la antigüedad es mayor en los turismos donde viajaban los fallecidos (13,6 años)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El </a:t>
            </a:r>
            <a:r>
              <a:rPr lang="es-ES" b="1" i="1" dirty="0" smtClean="0"/>
              <a:t>4% de los conductores implicados </a:t>
            </a:r>
            <a:r>
              <a:rPr lang="es-ES" dirty="0" smtClean="0"/>
              <a:t>en los accidentes mortales, </a:t>
            </a:r>
            <a:r>
              <a:rPr lang="es-ES" b="1" i="1" dirty="0" smtClean="0"/>
              <a:t>no</a:t>
            </a:r>
            <a:r>
              <a:rPr lang="es-ES" dirty="0" smtClean="0"/>
              <a:t> eran </a:t>
            </a:r>
            <a:r>
              <a:rPr lang="es-ES" b="1" i="1" dirty="0" smtClean="0"/>
              <a:t>residentes</a:t>
            </a:r>
            <a:r>
              <a:rPr lang="es-ES" dirty="0" smtClean="0"/>
              <a:t> en España.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9239" y="144206"/>
            <a:ext cx="4404749" cy="2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Balance de Seguridad Vial 2016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2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276069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</a:t>
            </a:r>
            <a:r>
              <a:rPr lang="es-ES" altLang="es-ES" sz="2400" b="1" dirty="0">
                <a:solidFill>
                  <a:srgbClr val="0070C0"/>
                </a:solidFill>
              </a:rPr>
              <a:t>fallecidos </a:t>
            </a:r>
            <a:r>
              <a:rPr lang="es-ES" altLang="es-ES" sz="2400" dirty="0">
                <a:solidFill>
                  <a:srgbClr val="0070C0"/>
                </a:solidFill>
              </a:rPr>
              <a:t>en vías interurbanas</a:t>
            </a:r>
            <a:r>
              <a:rPr lang="es-ES" altLang="es-ES" sz="2400" b="1" dirty="0">
                <a:solidFill>
                  <a:srgbClr val="0070C0"/>
                </a:solidFill>
              </a:rPr>
              <a:t>  	</a:t>
            </a:r>
            <a:r>
              <a:rPr lang="es-ES" altLang="es-ES" sz="2400" dirty="0">
                <a:solidFill>
                  <a:srgbClr val="0070C0"/>
                </a:solidFill>
              </a:rPr>
              <a:t>COMPARATIVA 2015 - 2016</a:t>
            </a:r>
            <a:endParaRPr lang="fr-FR" altLang="es-ES" sz="2400" dirty="0">
              <a:solidFill>
                <a:srgbClr val="0070C0"/>
              </a:solidFill>
            </a:endParaRPr>
          </a:p>
          <a:p>
            <a:pPr marL="0" indent="0" algn="ctr"/>
            <a:endParaRPr lang="fr-FR" altLang="es-E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Balance de Seguridad Vial 2016</a:t>
            </a:r>
          </a:p>
          <a:p>
            <a:pPr>
              <a:defRPr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1547664" y="2348880"/>
            <a:ext cx="1728192" cy="2448272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1.131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899592" y="1653952"/>
            <a:ext cx="1008112" cy="43204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2015</a:t>
            </a:r>
          </a:p>
        </p:txBody>
      </p:sp>
      <p:sp>
        <p:nvSpPr>
          <p:cNvPr id="12" name="Rectángulo 11"/>
          <p:cNvSpPr/>
          <p:nvPr/>
        </p:nvSpPr>
        <p:spPr bwMode="auto">
          <a:xfrm>
            <a:off x="6156176" y="2132856"/>
            <a:ext cx="1728192" cy="2664296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3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1.160</a:t>
            </a:r>
          </a:p>
        </p:txBody>
      </p:sp>
      <p:sp>
        <p:nvSpPr>
          <p:cNvPr id="13" name="Rectángulo 12"/>
          <p:cNvSpPr/>
          <p:nvPr/>
        </p:nvSpPr>
        <p:spPr bwMode="auto">
          <a:xfrm>
            <a:off x="5872935" y="1556792"/>
            <a:ext cx="1008112" cy="43204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2016</a:t>
            </a:r>
          </a:p>
        </p:txBody>
      </p:sp>
      <p:sp>
        <p:nvSpPr>
          <p:cNvPr id="11" name="Flecha derecha 10"/>
          <p:cNvSpPr/>
          <p:nvPr/>
        </p:nvSpPr>
        <p:spPr bwMode="auto">
          <a:xfrm>
            <a:off x="3788546" y="4365104"/>
            <a:ext cx="1872208" cy="43204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3347864" y="5085184"/>
            <a:ext cx="2808312" cy="792088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29 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(2,6%)</a:t>
            </a:r>
            <a:endParaRPr kumimoji="0" lang="es-ES" sz="4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940152" y="45123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b="1" dirty="0">
                <a:solidFill>
                  <a:srgbClr val="0070C0"/>
                </a:solidFill>
                <a:latin typeface="+mj-lt"/>
              </a:rPr>
              <a:t>24 horas</a:t>
            </a:r>
            <a:endParaRPr lang="es-E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32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23998" y="802797"/>
            <a:ext cx="886848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Heridos hospitalizados y accidentes mortales</a:t>
            </a:r>
            <a:r>
              <a:rPr lang="es-ES" altLang="es-ES" sz="2400" b="1" dirty="0">
                <a:solidFill>
                  <a:srgbClr val="0070C0"/>
                </a:solidFill>
              </a:rPr>
              <a:t>  					</a:t>
            </a:r>
            <a:r>
              <a:rPr lang="es-ES" altLang="es-ES" sz="2400" dirty="0">
                <a:solidFill>
                  <a:srgbClr val="0070C0"/>
                </a:solidFill>
              </a:rPr>
              <a:t>COMPARATIVA 2015 - 2016</a:t>
            </a:r>
            <a:endParaRPr lang="fr-FR" altLang="es-ES" sz="2400" dirty="0">
              <a:solidFill>
                <a:srgbClr val="0070C0"/>
              </a:solidFill>
            </a:endParaRPr>
          </a:p>
          <a:p>
            <a:pPr marL="0" indent="0" algn="ctr"/>
            <a:endParaRPr lang="fr-FR" altLang="es-E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Balance de Seguridad Vial 2016</a:t>
            </a:r>
          </a:p>
          <a:p>
            <a:pPr>
              <a:defRPr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1115616" y="1667578"/>
            <a:ext cx="1008112" cy="43204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2015</a:t>
            </a:r>
          </a:p>
        </p:txBody>
      </p:sp>
      <p:sp>
        <p:nvSpPr>
          <p:cNvPr id="13" name="Rectángulo 12"/>
          <p:cNvSpPr/>
          <p:nvPr/>
        </p:nvSpPr>
        <p:spPr bwMode="auto">
          <a:xfrm>
            <a:off x="5940152" y="1609012"/>
            <a:ext cx="1008112" cy="43204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2016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308304" y="49348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800" b="1" dirty="0">
                <a:solidFill>
                  <a:srgbClr val="0070C0"/>
                </a:solidFill>
                <a:latin typeface="+mj-lt"/>
              </a:rPr>
              <a:t>24 horas</a:t>
            </a:r>
            <a:endParaRPr lang="es-ES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Rectángulo 13"/>
          <p:cNvSpPr/>
          <p:nvPr/>
        </p:nvSpPr>
        <p:spPr bwMode="auto">
          <a:xfrm>
            <a:off x="813166" y="2392214"/>
            <a:ext cx="1728192" cy="824633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1.023</a:t>
            </a:r>
          </a:p>
        </p:txBody>
      </p:sp>
      <p:sp>
        <p:nvSpPr>
          <p:cNvPr id="17" name="Rectángulo 16"/>
          <p:cNvSpPr/>
          <p:nvPr/>
        </p:nvSpPr>
        <p:spPr bwMode="auto">
          <a:xfrm>
            <a:off x="813166" y="4161772"/>
            <a:ext cx="1728192" cy="824633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4.858</a:t>
            </a:r>
          </a:p>
        </p:txBody>
      </p:sp>
      <p:sp>
        <p:nvSpPr>
          <p:cNvPr id="18" name="Rectángulo 17"/>
          <p:cNvSpPr/>
          <p:nvPr/>
        </p:nvSpPr>
        <p:spPr bwMode="auto">
          <a:xfrm>
            <a:off x="5864418" y="4161772"/>
            <a:ext cx="1728192" cy="792088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5.067</a:t>
            </a:r>
          </a:p>
        </p:txBody>
      </p:sp>
      <p:sp>
        <p:nvSpPr>
          <p:cNvPr id="19" name="Rectángulo 18"/>
          <p:cNvSpPr/>
          <p:nvPr/>
        </p:nvSpPr>
        <p:spPr bwMode="auto">
          <a:xfrm>
            <a:off x="5709710" y="2430008"/>
            <a:ext cx="1728192" cy="792088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1.038</a:t>
            </a:r>
          </a:p>
        </p:txBody>
      </p:sp>
      <p:sp>
        <p:nvSpPr>
          <p:cNvPr id="21" name="9 Marcador de contenido"/>
          <p:cNvSpPr>
            <a:spLocks noGrp="1"/>
          </p:cNvSpPr>
          <p:nvPr>
            <p:ph sz="half" idx="2"/>
          </p:nvPr>
        </p:nvSpPr>
        <p:spPr>
          <a:xfrm>
            <a:off x="3117422" y="4129227"/>
            <a:ext cx="24482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400" b="1" dirty="0">
                <a:solidFill>
                  <a:srgbClr val="0070C0"/>
                </a:solidFill>
              </a:rPr>
              <a:t>Heridos hospitalizados</a:t>
            </a:r>
            <a:endParaRPr lang="fr-FR" altLang="es-E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altLang="es-ES" sz="2400" b="1" dirty="0">
              <a:solidFill>
                <a:srgbClr val="0070C0"/>
              </a:solidFill>
            </a:endParaRPr>
          </a:p>
        </p:txBody>
      </p:sp>
      <p:sp>
        <p:nvSpPr>
          <p:cNvPr id="22" name="9 Marcador de contenido"/>
          <p:cNvSpPr>
            <a:spLocks noGrp="1"/>
          </p:cNvSpPr>
          <p:nvPr>
            <p:ph sz="half" idx="2"/>
          </p:nvPr>
        </p:nvSpPr>
        <p:spPr>
          <a:xfrm>
            <a:off x="3117422" y="2425830"/>
            <a:ext cx="24482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400" b="1" dirty="0">
                <a:solidFill>
                  <a:srgbClr val="0070C0"/>
                </a:solidFill>
              </a:rPr>
              <a:t>Accidentes mortales</a:t>
            </a:r>
            <a:endParaRPr lang="fr-FR" altLang="es-E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altLang="es-ES" sz="2400" b="1" dirty="0">
              <a:solidFill>
                <a:srgbClr val="0070C0"/>
              </a:solidFill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3347864" y="3356992"/>
            <a:ext cx="2232248" cy="504056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15 (1,4%)</a:t>
            </a:r>
            <a:endParaRPr kumimoji="0" lang="es-E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0" name="Rectángulo 14"/>
          <p:cNvSpPr/>
          <p:nvPr/>
        </p:nvSpPr>
        <p:spPr bwMode="auto">
          <a:xfrm>
            <a:off x="3477462" y="5301208"/>
            <a:ext cx="2232248" cy="504056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209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(4,3%)</a:t>
            </a:r>
            <a:endParaRPr kumimoji="0" lang="es-E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60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25394"/>
            <a:ext cx="7553056" cy="4944565"/>
          </a:xfrm>
          <a:prstGeom prst="rect">
            <a:avLst/>
          </a:prstGeom>
        </p:spPr>
      </p:pic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120101" y="851520"/>
            <a:ext cx="8276069" cy="504056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Serie histórica 1960-2016 </a:t>
            </a:r>
            <a:r>
              <a:rPr lang="es-ES" altLang="es-ES" sz="2400" b="1" dirty="0">
                <a:solidFill>
                  <a:srgbClr val="0070C0"/>
                </a:solidFill>
              </a:rPr>
              <a:t>fallecidos </a:t>
            </a:r>
            <a:r>
              <a:rPr lang="es-ES" altLang="es-ES" sz="2400" dirty="0">
                <a:solidFill>
                  <a:srgbClr val="0070C0"/>
                </a:solidFill>
              </a:rPr>
              <a:t>en vías interurbanas</a:t>
            </a:r>
            <a:r>
              <a:rPr lang="es-ES" altLang="es-ES" sz="2400" b="1" dirty="0">
                <a:solidFill>
                  <a:srgbClr val="0070C0"/>
                </a:solidFill>
              </a:rPr>
              <a:t>	</a:t>
            </a:r>
            <a:endParaRPr lang="fr-FR" altLang="es-E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Balance de Seguridad Vial 2016</a:t>
            </a:r>
          </a:p>
          <a:p>
            <a:pPr>
              <a:defRPr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796464" y="4766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b="1" dirty="0">
                <a:solidFill>
                  <a:srgbClr val="0070C0"/>
                </a:solidFill>
                <a:latin typeface="+mj-lt"/>
              </a:rPr>
              <a:t>24 horas</a:t>
            </a:r>
            <a:endParaRPr lang="es-ES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70710"/>
              </p:ext>
            </p:extLst>
          </p:nvPr>
        </p:nvGraphicFramePr>
        <p:xfrm>
          <a:off x="1403648" y="1355576"/>
          <a:ext cx="18441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1960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dirty="0"/>
                        <a:t>1 millón de vehículos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dirty="0"/>
                        <a:t>2 millones</a:t>
                      </a:r>
                      <a:r>
                        <a:rPr lang="es-ES" sz="1100" baseline="0" dirty="0"/>
                        <a:t> de conductores</a:t>
                      </a:r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508448"/>
              </p:ext>
            </p:extLst>
          </p:nvPr>
        </p:nvGraphicFramePr>
        <p:xfrm>
          <a:off x="5940152" y="1355576"/>
          <a:ext cx="20882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2016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dirty="0"/>
                        <a:t>32 millones de vehículos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dirty="0"/>
                        <a:t>26,4</a:t>
                      </a:r>
                      <a:r>
                        <a:rPr lang="es-ES" sz="1100" baseline="0" dirty="0"/>
                        <a:t> </a:t>
                      </a:r>
                      <a:r>
                        <a:rPr lang="es-ES" sz="1100" dirty="0"/>
                        <a:t>millones</a:t>
                      </a:r>
                      <a:r>
                        <a:rPr lang="es-ES" sz="1100" baseline="0" dirty="0"/>
                        <a:t> de conductores</a:t>
                      </a:r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680883" y="2348880"/>
            <a:ext cx="323165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900" b="1" dirty="0">
                <a:latin typeface="Calibri Light" panose="020F0302020204030204" pitchFamily="34" charset="0"/>
              </a:rPr>
              <a:t>1989: Máximo de  la serie histórica ------------------------------------------------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660232" y="2389464"/>
            <a:ext cx="323165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900" b="1" dirty="0">
                <a:latin typeface="Calibri Light" panose="020F0302020204030204" pitchFamily="34" charset="0"/>
              </a:rPr>
              <a:t>1 julio 2006: Permiso por puntos--------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61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44824"/>
            <a:ext cx="6351200" cy="4198416"/>
          </a:xfrm>
          <a:prstGeom prst="rect">
            <a:avLst/>
          </a:prstGeom>
        </p:spPr>
      </p:pic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120101" y="816879"/>
            <a:ext cx="8700371" cy="5040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s-ES" sz="2400" dirty="0">
                <a:solidFill>
                  <a:srgbClr val="0070C0"/>
                </a:solidFill>
              </a:rPr>
              <a:t>Movimientos de largo recorrido, parque de vehículos, censo de conductores y fallecidos en vías interurbanas. 2006 – 2016</a:t>
            </a:r>
            <a:r>
              <a:rPr lang="es-ES" altLang="es-ES" sz="2400" dirty="0">
                <a:solidFill>
                  <a:srgbClr val="0070C0"/>
                </a:solidFill>
              </a:rPr>
              <a:t>	</a:t>
            </a:r>
            <a:endParaRPr lang="fr-FR" altLang="es-ES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Balance de Seguridad Vial 2016</a:t>
            </a:r>
          </a:p>
          <a:p>
            <a:pPr>
              <a:defRPr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380312" y="4766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800" b="1" dirty="0">
                <a:solidFill>
                  <a:srgbClr val="0070C0"/>
                </a:solidFill>
                <a:latin typeface="+mj-lt"/>
              </a:rPr>
              <a:t>24 horas</a:t>
            </a:r>
            <a:endParaRPr lang="es-ES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7544" y="6242074"/>
            <a:ext cx="83529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u="sng" dirty="0">
                <a:latin typeface="Arial" panose="020B0604020202020204" pitchFamily="34" charset="0"/>
                <a:ea typeface="Times New Roman" panose="02020603050405020304" pitchFamily="18" charset="0"/>
              </a:rPr>
              <a:t>Nota</a:t>
            </a:r>
            <a:r>
              <a:rPr lang="es-ES" sz="800" dirty="0">
                <a:latin typeface="Arial" panose="020B0604020202020204" pitchFamily="34" charset="0"/>
                <a:ea typeface="Times New Roman" panose="02020603050405020304" pitchFamily="18" charset="0"/>
              </a:rPr>
              <a:t>: En el gráfico, el parque se expresa en 1.000 vehículos, el censo corresponde en 1.000 conductores y los movimientos en 10.000 movimientos de largo recorrido</a:t>
            </a:r>
            <a:endParaRPr lang="es-ES" sz="800" dirty="0"/>
          </a:p>
        </p:txBody>
      </p:sp>
      <p:grpSp>
        <p:nvGrpSpPr>
          <p:cNvPr id="6" name="Grupo 5"/>
          <p:cNvGrpSpPr/>
          <p:nvPr/>
        </p:nvGrpSpPr>
        <p:grpSpPr>
          <a:xfrm>
            <a:off x="4785265" y="2175142"/>
            <a:ext cx="1457415" cy="2012438"/>
            <a:chOff x="5202817" y="2175142"/>
            <a:chExt cx="1457415" cy="2012438"/>
          </a:xfrm>
        </p:grpSpPr>
        <p:cxnSp>
          <p:nvCxnSpPr>
            <p:cNvPr id="7" name="Conector recto de flecha 6"/>
            <p:cNvCxnSpPr/>
            <p:nvPr/>
          </p:nvCxnSpPr>
          <p:spPr bwMode="auto">
            <a:xfrm flipV="1">
              <a:off x="5202817" y="2338313"/>
              <a:ext cx="1457415" cy="3007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Conector recto de flecha 14"/>
            <p:cNvCxnSpPr/>
            <p:nvPr/>
          </p:nvCxnSpPr>
          <p:spPr bwMode="auto">
            <a:xfrm flipV="1">
              <a:off x="5226329" y="2849871"/>
              <a:ext cx="1433903" cy="1824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Conector recto de flecha 16"/>
            <p:cNvCxnSpPr/>
            <p:nvPr/>
          </p:nvCxnSpPr>
          <p:spPr bwMode="auto">
            <a:xfrm>
              <a:off x="5211444" y="3318057"/>
              <a:ext cx="1440160" cy="10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Conector recto de flecha 17"/>
            <p:cNvCxnSpPr/>
            <p:nvPr/>
          </p:nvCxnSpPr>
          <p:spPr bwMode="auto">
            <a:xfrm flipV="1">
              <a:off x="5211834" y="4134113"/>
              <a:ext cx="1440160" cy="534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CuadroTexto 21"/>
            <p:cNvSpPr txBox="1"/>
            <p:nvPr/>
          </p:nvSpPr>
          <p:spPr>
            <a:xfrm>
              <a:off x="5724128" y="2175142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725393" y="2699031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latin typeface="Arial" panose="020B0604020202020204" pitchFamily="34" charset="0"/>
                  <a:cs typeface="Arial" panose="020B0604020202020204" pitchFamily="34" charset="0"/>
                </a:rPr>
                <a:t>2%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726159" y="3094507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5796136" y="3902843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latin typeface="Arial" panose="020B0604020202020204" pitchFamily="34" charset="0"/>
                  <a:cs typeface="Arial" panose="020B0604020202020204" pitchFamily="34" charset="0"/>
                </a:rPr>
                <a:t>2%</a:t>
              </a:r>
            </a:p>
          </p:txBody>
        </p:sp>
      </p:grp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47365"/>
              </p:ext>
            </p:extLst>
          </p:nvPr>
        </p:nvGraphicFramePr>
        <p:xfrm>
          <a:off x="6876256" y="2392448"/>
          <a:ext cx="208823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89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2016 / 2015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936">
                <a:tc>
                  <a:txBody>
                    <a:bodyPr/>
                    <a:lstStyle/>
                    <a:p>
                      <a:r>
                        <a:rPr lang="es-ES" sz="1050" dirty="0"/>
                        <a:t>+ </a:t>
                      </a:r>
                      <a:r>
                        <a:rPr lang="es-ES" sz="1200" b="1" dirty="0"/>
                        <a:t>18,6 millones de desplazamientos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r>
                        <a:rPr lang="es-ES" sz="1200" b="1" dirty="0"/>
                        <a:t>686.000 vehículos más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39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179512" y="522270"/>
            <a:ext cx="8280920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Tasa de fallecidos por millón de población</a:t>
            </a:r>
            <a:r>
              <a:rPr lang="es-ES" altLang="es-ES" sz="2400" b="1" dirty="0">
                <a:solidFill>
                  <a:srgbClr val="0070C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s-ES" altLang="es-ES" sz="2400" b="1" dirty="0">
                <a:solidFill>
                  <a:srgbClr val="0070C0"/>
                </a:solidFill>
              </a:rPr>
              <a:t>		</a:t>
            </a:r>
            <a:r>
              <a:rPr lang="es-ES" altLang="es-ES" sz="2400" dirty="0">
                <a:solidFill>
                  <a:srgbClr val="0070C0"/>
                </a:solidFill>
              </a:rPr>
              <a:t>COMPARATIVA 2014-2015</a:t>
            </a: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9472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Balance de Seguridad Vial 2016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84975" cy="537149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771800" y="2031231"/>
            <a:ext cx="174919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Helvetica" pitchFamily="34" charset="0"/>
              </a:rPr>
              <a:t>Estimación a 30 días:</a:t>
            </a:r>
          </a:p>
          <a:p>
            <a:r>
              <a:rPr lang="es-ES" sz="1200" b="1" dirty="0">
                <a:latin typeface="Helvetica" pitchFamily="34" charset="0"/>
              </a:rPr>
              <a:t> 38 por millón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19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120101" y="816879"/>
            <a:ext cx="8700371" cy="5040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s-ES" sz="2400" dirty="0">
                <a:solidFill>
                  <a:srgbClr val="0070C0"/>
                </a:solidFill>
              </a:rPr>
              <a:t>Fallecidos por Comunidades Autónomas en vías interurbanas </a:t>
            </a:r>
            <a:r>
              <a:rPr lang="es-ES" altLang="es-ES" sz="2400" dirty="0">
                <a:solidFill>
                  <a:srgbClr val="0070C0"/>
                </a:solidFill>
              </a:rPr>
              <a:t>					      Diferencias 2015 - 2016</a:t>
            </a: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Balance de Seguridad Vial 2016</a:t>
            </a:r>
          </a:p>
          <a:p>
            <a:pPr>
              <a:defRPr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380312" y="4766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b="1" dirty="0">
                <a:solidFill>
                  <a:srgbClr val="0070C0"/>
                </a:solidFill>
                <a:latin typeface="+mj-lt"/>
              </a:rPr>
              <a:t>24 horas</a:t>
            </a:r>
            <a:endParaRPr lang="es-E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Imagen 5" descr="img0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31" y="1772816"/>
            <a:ext cx="6138545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6732240" y="2924944"/>
            <a:ext cx="2052798" cy="1446550"/>
          </a:xfrm>
          <a:prstGeom prst="rect">
            <a:avLst/>
          </a:prstGeom>
          <a:noFill/>
          <a:ln>
            <a:solidFill>
              <a:srgbClr val="3D735B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	2015……2016</a:t>
            </a:r>
          </a:p>
          <a:p>
            <a:r>
              <a:rPr lang="es-ES" sz="1100" b="1" dirty="0">
                <a:solidFill>
                  <a:srgbClr val="3D735B"/>
                </a:solidFill>
              </a:rPr>
              <a:t>Cataluña         176……...153</a:t>
            </a:r>
          </a:p>
          <a:p>
            <a:r>
              <a:rPr lang="es-ES" sz="1100" b="1" dirty="0">
                <a:solidFill>
                  <a:srgbClr val="3D735B"/>
                </a:solidFill>
              </a:rPr>
              <a:t>Castilla León  144……...124</a:t>
            </a:r>
          </a:p>
          <a:p>
            <a:r>
              <a:rPr lang="es-ES" sz="1100" b="1" dirty="0">
                <a:solidFill>
                  <a:srgbClr val="3D735B"/>
                </a:solidFill>
              </a:rPr>
              <a:t>Cantabria          16……...…9</a:t>
            </a:r>
          </a:p>
          <a:p>
            <a:r>
              <a:rPr lang="es-ES" sz="1100" b="1" dirty="0">
                <a:solidFill>
                  <a:srgbClr val="3D735B"/>
                </a:solidFill>
              </a:rPr>
              <a:t>Madrid              58…….....52</a:t>
            </a:r>
          </a:p>
          <a:p>
            <a:r>
              <a:rPr lang="es-ES" sz="1100" b="1" dirty="0">
                <a:solidFill>
                  <a:srgbClr val="3D735B"/>
                </a:solidFill>
              </a:rPr>
              <a:t>País Vasco         41……….36</a:t>
            </a:r>
          </a:p>
          <a:p>
            <a:r>
              <a:rPr lang="es-ES" sz="1100" b="1" dirty="0">
                <a:solidFill>
                  <a:srgbClr val="3D735B"/>
                </a:solidFill>
              </a:rPr>
              <a:t>Navarra             20…….....18</a:t>
            </a:r>
          </a:p>
          <a:p>
            <a:r>
              <a:rPr lang="es-ES" sz="1100" b="1" dirty="0">
                <a:solidFill>
                  <a:srgbClr val="3D735B"/>
                </a:solidFill>
              </a:rPr>
              <a:t>Canarias            39…….....38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496" y="3097500"/>
            <a:ext cx="2448272" cy="1954381"/>
          </a:xfrm>
          <a:prstGeom prst="rect">
            <a:avLst/>
          </a:prstGeom>
          <a:noFill/>
          <a:ln>
            <a:solidFill>
              <a:srgbClr val="ED8513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	     2015……2016</a:t>
            </a:r>
          </a:p>
          <a:p>
            <a:r>
              <a:rPr lang="es-ES" sz="1100" b="1" dirty="0">
                <a:solidFill>
                  <a:srgbClr val="ED8513"/>
                </a:solidFill>
              </a:rPr>
              <a:t>Valencia                   97……...116</a:t>
            </a:r>
          </a:p>
          <a:p>
            <a:r>
              <a:rPr lang="es-ES" sz="1100" b="1" dirty="0">
                <a:solidFill>
                  <a:srgbClr val="ED8513"/>
                </a:solidFill>
              </a:rPr>
              <a:t>Galicia                      92……...107</a:t>
            </a:r>
          </a:p>
          <a:p>
            <a:r>
              <a:rPr lang="es-ES" sz="1100" b="1" dirty="0">
                <a:solidFill>
                  <a:srgbClr val="ED8513"/>
                </a:solidFill>
              </a:rPr>
              <a:t>Andalucía               172….….186</a:t>
            </a:r>
          </a:p>
          <a:p>
            <a:r>
              <a:rPr lang="es-ES" sz="1100" b="1" dirty="0">
                <a:solidFill>
                  <a:srgbClr val="ED8513"/>
                </a:solidFill>
              </a:rPr>
              <a:t>Castilla la Mancha   82………93</a:t>
            </a:r>
          </a:p>
          <a:p>
            <a:r>
              <a:rPr lang="es-ES" sz="1100" b="1" dirty="0">
                <a:solidFill>
                  <a:srgbClr val="ED8513"/>
                </a:solidFill>
              </a:rPr>
              <a:t>Baleares                     39……...48</a:t>
            </a:r>
          </a:p>
          <a:p>
            <a:r>
              <a:rPr lang="es-ES" sz="1100" b="1" dirty="0">
                <a:solidFill>
                  <a:srgbClr val="ED8513"/>
                </a:solidFill>
              </a:rPr>
              <a:t>Murcia                       26………34</a:t>
            </a:r>
          </a:p>
          <a:p>
            <a:r>
              <a:rPr lang="es-ES" sz="1100" b="1" dirty="0">
                <a:solidFill>
                  <a:srgbClr val="ED8513"/>
                </a:solidFill>
              </a:rPr>
              <a:t>Asturias                     19…...….26</a:t>
            </a:r>
          </a:p>
          <a:p>
            <a:r>
              <a:rPr lang="es-ES" sz="1100" b="1" dirty="0">
                <a:solidFill>
                  <a:srgbClr val="ED8513"/>
                </a:solidFill>
              </a:rPr>
              <a:t>Rioja	         14………20</a:t>
            </a:r>
          </a:p>
          <a:p>
            <a:r>
              <a:rPr lang="es-ES" sz="1100" b="1" dirty="0">
                <a:solidFill>
                  <a:srgbClr val="ED8513"/>
                </a:solidFill>
              </a:rPr>
              <a:t>Extremadura            42………45</a:t>
            </a:r>
          </a:p>
          <a:p>
            <a:r>
              <a:rPr lang="es-ES" sz="1100" b="1" dirty="0">
                <a:solidFill>
                  <a:srgbClr val="ED8513"/>
                </a:solidFill>
              </a:rPr>
              <a:t>Aragón                      54……….55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65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>
                <a:solidFill>
                  <a:srgbClr val="0070C0"/>
                </a:solidFill>
              </a:rPr>
              <a:t/>
            </a:r>
            <a:br>
              <a:rPr lang="es-ES" sz="2000" dirty="0">
                <a:solidFill>
                  <a:srgbClr val="0070C0"/>
                </a:solidFill>
              </a:rPr>
            </a:br>
            <a:r>
              <a:rPr lang="es-ES" sz="2000" dirty="0">
                <a:solidFill>
                  <a:srgbClr val="0070C0"/>
                </a:solidFill>
              </a:rPr>
              <a:t>Fallecidos por Provincias en vías interurbanas. </a:t>
            </a:r>
            <a:r>
              <a:rPr lang="es-ES" altLang="es-ES" sz="2000" dirty="0">
                <a:solidFill>
                  <a:srgbClr val="0070C0"/>
                </a:solidFill>
              </a:rPr>
              <a:t>Diferencias 2015 - 2016</a:t>
            </a:r>
            <a:r>
              <a:rPr lang="fr-FR" altLang="es-ES" sz="2000" dirty="0">
                <a:solidFill>
                  <a:srgbClr val="0070C0"/>
                </a:solidFill>
              </a:rPr>
              <a:t/>
            </a:r>
            <a:br>
              <a:rPr lang="fr-FR" altLang="es-ES" sz="2000" dirty="0">
                <a:solidFill>
                  <a:srgbClr val="0070C0"/>
                </a:solidFill>
              </a:rPr>
            </a:br>
            <a:endParaRPr lang="es-ES" sz="2000" dirty="0"/>
          </a:p>
        </p:txBody>
      </p:sp>
      <p:pic>
        <p:nvPicPr>
          <p:cNvPr id="6" name="5 Imagen" descr="img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628800"/>
            <a:ext cx="6984776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59239" y="144206"/>
            <a:ext cx="4404749" cy="2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Balance de Seguridad Vial 2016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12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323528" y="836712"/>
            <a:ext cx="7572338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fallecidos por meses. Vías interurbanas</a:t>
            </a:r>
            <a:r>
              <a:rPr lang="es-ES" altLang="es-ES" sz="2400" b="1" dirty="0">
                <a:solidFill>
                  <a:srgbClr val="0070C0"/>
                </a:solidFill>
              </a:rPr>
              <a:t>				</a:t>
            </a:r>
            <a:r>
              <a:rPr lang="es-ES" altLang="es-ES" sz="2400" dirty="0">
                <a:solidFill>
                  <a:srgbClr val="0070C0"/>
                </a:solidFill>
              </a:rPr>
              <a:t>COMPARATIVA 2015 - 2016</a:t>
            </a:r>
            <a:endParaRPr lang="fr-FR" altLang="es-ES" sz="2400" dirty="0">
              <a:solidFill>
                <a:srgbClr val="0070C0"/>
              </a:solidFill>
            </a:endParaRPr>
          </a:p>
          <a:p>
            <a:pPr marL="0" indent="0" algn="ctr"/>
            <a:endParaRPr lang="fr-FR" altLang="es-E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Balance de Seguridad Vial 2016</a:t>
            </a:r>
          </a:p>
          <a:p>
            <a:pPr>
              <a:defRPr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012160" y="44691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b="1" dirty="0">
                <a:solidFill>
                  <a:srgbClr val="0099CC"/>
                </a:solidFill>
                <a:latin typeface="+mj-lt"/>
              </a:rPr>
              <a:t>24 horas</a:t>
            </a:r>
            <a:endParaRPr lang="es-ES" dirty="0">
              <a:latin typeface="+mj-lt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860638"/>
              </p:ext>
            </p:extLst>
          </p:nvPr>
        </p:nvGraphicFramePr>
        <p:xfrm>
          <a:off x="1092784" y="1844824"/>
          <a:ext cx="6803082" cy="420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537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</p:tagLst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B Helvetica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BLANCA</Template>
  <TotalTime>4531</TotalTime>
  <Words>880</Words>
  <Application>Microsoft Office PowerPoint</Application>
  <PresentationFormat>Presentación en pantalla (4:3)</PresentationFormat>
  <Paragraphs>268</Paragraphs>
  <Slides>18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Presentación 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Fallecidos por Provincias en vías interurbanas. Diferencias 2015 - 2016 </vt:lpstr>
      <vt:lpstr>Presentación de PowerPoint</vt:lpstr>
      <vt:lpstr>Presentación de PowerPoint</vt:lpstr>
      <vt:lpstr> Número de fallecidos por tipo de usuario. Vías interurbanas. COMPARATIVA 2015 - 2016 </vt:lpstr>
      <vt:lpstr>Presentación de PowerPoint</vt:lpstr>
      <vt:lpstr>Presentación de PowerPoint</vt:lpstr>
      <vt:lpstr>Factores contribuyentes en Accidentes mortales o graves </vt:lpstr>
      <vt:lpstr>Vigilancia de Alcohol y Drogas de la ATGC, 2016</vt:lpstr>
      <vt:lpstr>Presentación de PowerPoint</vt:lpstr>
      <vt:lpstr>Principales conclusiones</vt:lpstr>
      <vt:lpstr>Principales conclusiones</vt:lpstr>
    </vt:vector>
  </TitlesOfParts>
  <Company>DGT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Oficina</dc:creator>
  <cp:lastModifiedBy>Rosa Ramirez Fernandez</cp:lastModifiedBy>
  <cp:revision>265</cp:revision>
  <cp:lastPrinted>2017-01-03T08:50:32Z</cp:lastPrinted>
  <dcterms:created xsi:type="dcterms:W3CDTF">2009-04-26T21:13:37Z</dcterms:created>
  <dcterms:modified xsi:type="dcterms:W3CDTF">2017-01-03T10:24:40Z</dcterms:modified>
</cp:coreProperties>
</file>